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311" r:id="rId3"/>
    <p:sldId id="312" r:id="rId4"/>
    <p:sldId id="313" r:id="rId5"/>
    <p:sldId id="317" r:id="rId6"/>
    <p:sldId id="318" r:id="rId7"/>
    <p:sldId id="315" r:id="rId8"/>
    <p:sldId id="319" r:id="rId9"/>
    <p:sldId id="320" r:id="rId10"/>
    <p:sldId id="27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吉村 薫" initials="吉村" lastIdx="3" clrIdx="0">
    <p:extLst>
      <p:ext uri="{19B8F6BF-5375-455C-9EA6-DF929625EA0E}">
        <p15:presenceInfo xmlns:p15="http://schemas.microsoft.com/office/powerpoint/2012/main" userId="吉村 薫" providerId="None"/>
      </p:ext>
    </p:extLst>
  </p:cmAuthor>
  <p:cmAuthor id="2" name="横山 小春" initials="横山" lastIdx="3" clrIdx="1">
    <p:extLst>
      <p:ext uri="{19B8F6BF-5375-455C-9EA6-DF929625EA0E}">
        <p15:presenceInfo xmlns:p15="http://schemas.microsoft.com/office/powerpoint/2012/main" userId="横山 小春"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40"/>
    <p:restoredTop sz="91509"/>
  </p:normalViewPr>
  <p:slideViewPr>
    <p:cSldViewPr snapToGrid="0" snapToObjects="1">
      <p:cViewPr varScale="1">
        <p:scale>
          <a:sx n="76" d="100"/>
          <a:sy n="76" d="100"/>
        </p:scale>
        <p:origin x="82"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C1264A-006D-1F4A-AAA0-A88A33D0BDDC}" type="datetimeFigureOut">
              <a:rPr lang="en-US" smtClean="0"/>
              <a:t>6/21/2023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337F25-BA67-9841-90CF-392096DABE16}" type="slidenum">
              <a:rPr lang="en-US" smtClean="0"/>
              <a:t>‹#›</a:t>
            </a:fld>
            <a:endParaRPr lang="en-US"/>
          </a:p>
        </p:txBody>
      </p:sp>
    </p:spTree>
    <p:extLst>
      <p:ext uri="{BB962C8B-B14F-4D97-AF65-F5344CB8AC3E}">
        <p14:creationId xmlns:p14="http://schemas.microsoft.com/office/powerpoint/2010/main" val="1487258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337F25-BA67-9841-90CF-392096DABE16}" type="slidenum">
              <a:rPr lang="en-US" smtClean="0"/>
              <a:t>3</a:t>
            </a:fld>
            <a:endParaRPr lang="en-US"/>
          </a:p>
        </p:txBody>
      </p:sp>
    </p:spTree>
    <p:extLst>
      <p:ext uri="{BB962C8B-B14F-4D97-AF65-F5344CB8AC3E}">
        <p14:creationId xmlns:p14="http://schemas.microsoft.com/office/powerpoint/2010/main" val="567548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CEEB608-D8EC-C949-9C24-CA833408ED51}" type="slidenum">
              <a:rPr lang="en-US" smtClean="0"/>
              <a:t>10</a:t>
            </a:fld>
            <a:endParaRPr lang="en-US"/>
          </a:p>
        </p:txBody>
      </p:sp>
    </p:spTree>
    <p:extLst>
      <p:ext uri="{BB962C8B-B14F-4D97-AF65-F5344CB8AC3E}">
        <p14:creationId xmlns:p14="http://schemas.microsoft.com/office/powerpoint/2010/main" val="2271258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B4242-701D-BF47-BD59-82E0ACD8F0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CDD3386-A545-B44F-AE3C-2B7F6CB9B1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2DAADD0-040F-D14A-85E0-FCB3A88A1743}"/>
              </a:ext>
            </a:extLst>
          </p:cNvPr>
          <p:cNvSpPr>
            <a:spLocks noGrp="1"/>
          </p:cNvSpPr>
          <p:nvPr>
            <p:ph type="dt" sz="half" idx="10"/>
          </p:nvPr>
        </p:nvSpPr>
        <p:spPr/>
        <p:txBody>
          <a:bodyPr/>
          <a:lstStyle/>
          <a:p>
            <a:fld id="{5C6B8D8B-F047-104A-BC84-1A1ADE15EB1B}" type="datetime1">
              <a:rPr lang="en-CA" smtClean="0"/>
              <a:t>2023-06-21</a:t>
            </a:fld>
            <a:endParaRPr lang="en-US"/>
          </a:p>
        </p:txBody>
      </p:sp>
      <p:sp>
        <p:nvSpPr>
          <p:cNvPr id="5" name="Footer Placeholder 4">
            <a:extLst>
              <a:ext uri="{FF2B5EF4-FFF2-40B4-BE49-F238E27FC236}">
                <a16:creationId xmlns:a16="http://schemas.microsoft.com/office/drawing/2014/main" id="{1FF59491-CC98-2843-AC90-4FA3AEE434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1EE963-48E0-7449-B841-8D5DD9FE0DA5}"/>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4027434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3E51E-5DE0-8E44-996A-C53BC361EB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2481321-1718-A24C-A7B8-8967E86FD5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FEE440-E84C-EF42-B7E4-A61945B762F6}"/>
              </a:ext>
            </a:extLst>
          </p:cNvPr>
          <p:cNvSpPr>
            <a:spLocks noGrp="1"/>
          </p:cNvSpPr>
          <p:nvPr>
            <p:ph type="dt" sz="half" idx="10"/>
          </p:nvPr>
        </p:nvSpPr>
        <p:spPr/>
        <p:txBody>
          <a:bodyPr/>
          <a:lstStyle/>
          <a:p>
            <a:fld id="{4F54B7D4-C591-2E4E-8163-E4367AAF22AD}" type="datetime1">
              <a:rPr lang="en-CA" smtClean="0"/>
              <a:t>2023-06-21</a:t>
            </a:fld>
            <a:endParaRPr lang="en-US"/>
          </a:p>
        </p:txBody>
      </p:sp>
      <p:sp>
        <p:nvSpPr>
          <p:cNvPr id="5" name="Footer Placeholder 4">
            <a:extLst>
              <a:ext uri="{FF2B5EF4-FFF2-40B4-BE49-F238E27FC236}">
                <a16:creationId xmlns:a16="http://schemas.microsoft.com/office/drawing/2014/main" id="{15BDE8A7-DA02-B943-8F9E-15CF804783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B61473-B810-084C-8FBC-A14E3EF37B1E}"/>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977362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56EAE9E-34D3-C74B-9FBA-BC44198396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5E907C-9975-2B46-8122-70DAE762DF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A9E2AB-6DDE-F74F-B66F-5D90620CA6E5}"/>
              </a:ext>
            </a:extLst>
          </p:cNvPr>
          <p:cNvSpPr>
            <a:spLocks noGrp="1"/>
          </p:cNvSpPr>
          <p:nvPr>
            <p:ph type="dt" sz="half" idx="10"/>
          </p:nvPr>
        </p:nvSpPr>
        <p:spPr/>
        <p:txBody>
          <a:bodyPr/>
          <a:lstStyle/>
          <a:p>
            <a:fld id="{B26659AA-40FF-2846-81D1-7DC406B76AF6}" type="datetime1">
              <a:rPr lang="en-CA" smtClean="0"/>
              <a:t>2023-06-21</a:t>
            </a:fld>
            <a:endParaRPr lang="en-US"/>
          </a:p>
        </p:txBody>
      </p:sp>
      <p:sp>
        <p:nvSpPr>
          <p:cNvPr id="5" name="Footer Placeholder 4">
            <a:extLst>
              <a:ext uri="{FF2B5EF4-FFF2-40B4-BE49-F238E27FC236}">
                <a16:creationId xmlns:a16="http://schemas.microsoft.com/office/drawing/2014/main" id="{7DA77ED8-F087-3747-A07D-CB0B22E64F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0DA4C5F-7274-C349-BAD4-E1D7DB5A1E13}"/>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23140167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9B8F9-89C9-2540-9A71-0E3179C0BC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234D33-5E30-7840-BB53-C23F8CFD0E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84662E-E2C0-9043-B543-9206BC6F571E}"/>
              </a:ext>
            </a:extLst>
          </p:cNvPr>
          <p:cNvSpPr>
            <a:spLocks noGrp="1"/>
          </p:cNvSpPr>
          <p:nvPr>
            <p:ph type="dt" sz="half" idx="10"/>
          </p:nvPr>
        </p:nvSpPr>
        <p:spPr/>
        <p:txBody>
          <a:bodyPr/>
          <a:lstStyle/>
          <a:p>
            <a:fld id="{CB7C12ED-BD3F-3C44-8B3F-4B2B31234282}" type="datetime1">
              <a:rPr lang="en-CA" smtClean="0"/>
              <a:t>2023-06-21</a:t>
            </a:fld>
            <a:endParaRPr lang="en-US"/>
          </a:p>
        </p:txBody>
      </p:sp>
      <p:sp>
        <p:nvSpPr>
          <p:cNvPr id="5" name="Footer Placeholder 4">
            <a:extLst>
              <a:ext uri="{FF2B5EF4-FFF2-40B4-BE49-F238E27FC236}">
                <a16:creationId xmlns:a16="http://schemas.microsoft.com/office/drawing/2014/main" id="{1C608D22-E209-8C45-90BA-FCB6E90709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29656-FBFE-6140-B8F3-A876EB39FC3F}"/>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152514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3AA7-A68A-3B4C-8B7F-2FCB8B3B8E7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6AF2F3-98E9-CB43-A2B1-4F2D0226B11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B0AB73-C0D7-0345-9F46-23E4E9C81A3B}"/>
              </a:ext>
            </a:extLst>
          </p:cNvPr>
          <p:cNvSpPr>
            <a:spLocks noGrp="1"/>
          </p:cNvSpPr>
          <p:nvPr>
            <p:ph type="dt" sz="half" idx="10"/>
          </p:nvPr>
        </p:nvSpPr>
        <p:spPr/>
        <p:txBody>
          <a:bodyPr/>
          <a:lstStyle/>
          <a:p>
            <a:fld id="{1652A051-2C56-C74F-B04A-B2F6E61C2218}" type="datetime1">
              <a:rPr lang="en-CA" smtClean="0"/>
              <a:t>2023-06-21</a:t>
            </a:fld>
            <a:endParaRPr lang="en-US"/>
          </a:p>
        </p:txBody>
      </p:sp>
      <p:sp>
        <p:nvSpPr>
          <p:cNvPr id="5" name="Footer Placeholder 4">
            <a:extLst>
              <a:ext uri="{FF2B5EF4-FFF2-40B4-BE49-F238E27FC236}">
                <a16:creationId xmlns:a16="http://schemas.microsoft.com/office/drawing/2014/main" id="{ECE4E512-7AE6-2046-9FBA-DC7758DB52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6FA81D-1320-264D-B36F-86BC239F0634}"/>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1737138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D4C01C-A13C-9647-9D25-A74777BB577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1F24E6B-D97D-CE48-AD56-88A0B211566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CBB4CF-2C1D-CB4A-9A37-0867485167E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029B11-8B00-A344-8694-3D1E5C7201F4}"/>
              </a:ext>
            </a:extLst>
          </p:cNvPr>
          <p:cNvSpPr>
            <a:spLocks noGrp="1"/>
          </p:cNvSpPr>
          <p:nvPr>
            <p:ph type="dt" sz="half" idx="10"/>
          </p:nvPr>
        </p:nvSpPr>
        <p:spPr/>
        <p:txBody>
          <a:bodyPr/>
          <a:lstStyle/>
          <a:p>
            <a:fld id="{59F6A83D-D4DC-F34F-A84A-E1D1A5B53632}" type="datetime1">
              <a:rPr lang="en-CA" smtClean="0"/>
              <a:t>2023-06-21</a:t>
            </a:fld>
            <a:endParaRPr lang="en-US"/>
          </a:p>
        </p:txBody>
      </p:sp>
      <p:sp>
        <p:nvSpPr>
          <p:cNvPr id="6" name="Footer Placeholder 5">
            <a:extLst>
              <a:ext uri="{FF2B5EF4-FFF2-40B4-BE49-F238E27FC236}">
                <a16:creationId xmlns:a16="http://schemas.microsoft.com/office/drawing/2014/main" id="{2DF60F9E-0342-3246-BB68-31522E93BB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759D0D-8BFE-AC4E-A766-99A5B7BEB4D5}"/>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3078721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84DD7-8934-B84A-85F5-993723644E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AF8E7D-7B94-6A4C-B378-D09CBD31CF9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5A60C8-D460-C64C-80EC-A6FEDD0B5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1F3FA1-8BBD-A84B-996F-A6D3F46F21D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1A084B-0848-0944-BFE1-58AD2A8960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E4E6D34-7E94-F54A-B73C-966470296EA8}"/>
              </a:ext>
            </a:extLst>
          </p:cNvPr>
          <p:cNvSpPr>
            <a:spLocks noGrp="1"/>
          </p:cNvSpPr>
          <p:nvPr>
            <p:ph type="dt" sz="half" idx="10"/>
          </p:nvPr>
        </p:nvSpPr>
        <p:spPr/>
        <p:txBody>
          <a:bodyPr/>
          <a:lstStyle/>
          <a:p>
            <a:fld id="{454E5BF0-DF75-154A-B4D8-345349B165D1}" type="datetime1">
              <a:rPr lang="en-CA" smtClean="0"/>
              <a:t>2023-06-21</a:t>
            </a:fld>
            <a:endParaRPr lang="en-US"/>
          </a:p>
        </p:txBody>
      </p:sp>
      <p:sp>
        <p:nvSpPr>
          <p:cNvPr id="8" name="Footer Placeholder 7">
            <a:extLst>
              <a:ext uri="{FF2B5EF4-FFF2-40B4-BE49-F238E27FC236}">
                <a16:creationId xmlns:a16="http://schemas.microsoft.com/office/drawing/2014/main" id="{D6897112-46F3-EE4E-BE22-9A01530262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53027F-E32C-D64C-B642-E485F30FCCC8}"/>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34130088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27527-2694-8148-BCB0-AA6028B7D4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884B78B-E68D-B745-9CD4-1DA800D048F4}"/>
              </a:ext>
            </a:extLst>
          </p:cNvPr>
          <p:cNvSpPr>
            <a:spLocks noGrp="1"/>
          </p:cNvSpPr>
          <p:nvPr>
            <p:ph type="dt" sz="half" idx="10"/>
          </p:nvPr>
        </p:nvSpPr>
        <p:spPr/>
        <p:txBody>
          <a:bodyPr/>
          <a:lstStyle/>
          <a:p>
            <a:fld id="{D6D82FCC-492E-AF41-93B5-C9EBFED979BC}" type="datetime1">
              <a:rPr lang="en-CA" smtClean="0"/>
              <a:t>2023-06-21</a:t>
            </a:fld>
            <a:endParaRPr lang="en-US"/>
          </a:p>
        </p:txBody>
      </p:sp>
      <p:sp>
        <p:nvSpPr>
          <p:cNvPr id="4" name="Footer Placeholder 3">
            <a:extLst>
              <a:ext uri="{FF2B5EF4-FFF2-40B4-BE49-F238E27FC236}">
                <a16:creationId xmlns:a16="http://schemas.microsoft.com/office/drawing/2014/main" id="{43A2A50C-DBAE-0A4B-B4FA-4DECE62A61D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0590B-2308-2E46-A1DD-6D9F314E14CE}"/>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6989464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8CB0F3-AE92-B84A-A215-7EF599732002}"/>
              </a:ext>
            </a:extLst>
          </p:cNvPr>
          <p:cNvSpPr>
            <a:spLocks noGrp="1"/>
          </p:cNvSpPr>
          <p:nvPr>
            <p:ph type="dt" sz="half" idx="10"/>
          </p:nvPr>
        </p:nvSpPr>
        <p:spPr/>
        <p:txBody>
          <a:bodyPr/>
          <a:lstStyle/>
          <a:p>
            <a:fld id="{A3FFF166-2C38-CE4E-A83F-F980C8271145}" type="datetime1">
              <a:rPr lang="en-CA" smtClean="0"/>
              <a:t>2023-06-21</a:t>
            </a:fld>
            <a:endParaRPr lang="en-US"/>
          </a:p>
        </p:txBody>
      </p:sp>
      <p:sp>
        <p:nvSpPr>
          <p:cNvPr id="3" name="Footer Placeholder 2">
            <a:extLst>
              <a:ext uri="{FF2B5EF4-FFF2-40B4-BE49-F238E27FC236}">
                <a16:creationId xmlns:a16="http://schemas.microsoft.com/office/drawing/2014/main" id="{C60BA92A-B243-5049-8BD9-4E233B3308A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BD06C79-CF68-EB47-A504-0D0EF3AF35C3}"/>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39173075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EF5859-2835-B243-8B7C-49DE9C024C3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ABA6FF5-EA01-3B4E-B0C8-AC636C345E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77BBA45-5130-934C-8EF5-D67E49022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9DB1E7-52E5-7E45-B089-A7DD6D5029EB}"/>
              </a:ext>
            </a:extLst>
          </p:cNvPr>
          <p:cNvSpPr>
            <a:spLocks noGrp="1"/>
          </p:cNvSpPr>
          <p:nvPr>
            <p:ph type="dt" sz="half" idx="10"/>
          </p:nvPr>
        </p:nvSpPr>
        <p:spPr/>
        <p:txBody>
          <a:bodyPr/>
          <a:lstStyle/>
          <a:p>
            <a:fld id="{C4AB7F58-E6BF-1D46-846B-15CD9B5BE098}" type="datetime1">
              <a:rPr lang="en-CA" smtClean="0"/>
              <a:t>2023-06-21</a:t>
            </a:fld>
            <a:endParaRPr lang="en-US"/>
          </a:p>
        </p:txBody>
      </p:sp>
      <p:sp>
        <p:nvSpPr>
          <p:cNvPr id="6" name="Footer Placeholder 5">
            <a:extLst>
              <a:ext uri="{FF2B5EF4-FFF2-40B4-BE49-F238E27FC236}">
                <a16:creationId xmlns:a16="http://schemas.microsoft.com/office/drawing/2014/main" id="{E12B96DD-33AF-4548-B874-5763C21A7B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D17CFD-CFAE-9444-90F6-2CBF710497D7}"/>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878838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0A71-CF92-3D4C-857B-BB968815EE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4F8F5C-F0FB-C14F-BEDF-D2F0171211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82AF06-EC84-564E-8D4C-230BD0E65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32A4626-D3F3-B040-AA40-A6B1ACADA478}"/>
              </a:ext>
            </a:extLst>
          </p:cNvPr>
          <p:cNvSpPr>
            <a:spLocks noGrp="1"/>
          </p:cNvSpPr>
          <p:nvPr>
            <p:ph type="dt" sz="half" idx="10"/>
          </p:nvPr>
        </p:nvSpPr>
        <p:spPr/>
        <p:txBody>
          <a:bodyPr/>
          <a:lstStyle/>
          <a:p>
            <a:fld id="{21D94C33-6AA7-E343-965D-21B2E9BA92AB}" type="datetime1">
              <a:rPr lang="en-CA" smtClean="0"/>
              <a:t>2023-06-21</a:t>
            </a:fld>
            <a:endParaRPr lang="en-US"/>
          </a:p>
        </p:txBody>
      </p:sp>
      <p:sp>
        <p:nvSpPr>
          <p:cNvPr id="6" name="Footer Placeholder 5">
            <a:extLst>
              <a:ext uri="{FF2B5EF4-FFF2-40B4-BE49-F238E27FC236}">
                <a16:creationId xmlns:a16="http://schemas.microsoft.com/office/drawing/2014/main" id="{A4E765E9-FFA2-6B42-B915-60BE03CD2E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9A62A-D014-F343-AA20-5E7F2D18F9B4}"/>
              </a:ext>
            </a:extLst>
          </p:cNvPr>
          <p:cNvSpPr>
            <a:spLocks noGrp="1"/>
          </p:cNvSpPr>
          <p:nvPr>
            <p:ph type="sldNum" sz="quarter" idx="12"/>
          </p:nvPr>
        </p:nvSpPr>
        <p:spPr/>
        <p:txBody>
          <a:bodyPr/>
          <a:lstStyle/>
          <a:p>
            <a:fld id="{48D382CE-7111-4945-887B-652FA2418005}" type="slidenum">
              <a:rPr lang="en-US" smtClean="0"/>
              <a:t>‹#›</a:t>
            </a:fld>
            <a:endParaRPr lang="en-US"/>
          </a:p>
        </p:txBody>
      </p:sp>
    </p:spTree>
    <p:extLst>
      <p:ext uri="{BB962C8B-B14F-4D97-AF65-F5344CB8AC3E}">
        <p14:creationId xmlns:p14="http://schemas.microsoft.com/office/powerpoint/2010/main" val="19087211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AA5D5B-E0A2-5942-8937-08411530A6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600263-4E35-0244-BAF3-249A35350F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C30D72-D6D7-C94E-8D33-31CEEA59A0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85FBC-E09A-9648-9058-E9390EC6C603}" type="datetime1">
              <a:rPr lang="en-CA" smtClean="0"/>
              <a:t>2023-06-21</a:t>
            </a:fld>
            <a:endParaRPr lang="en-US"/>
          </a:p>
        </p:txBody>
      </p:sp>
      <p:sp>
        <p:nvSpPr>
          <p:cNvPr id="5" name="Footer Placeholder 4">
            <a:extLst>
              <a:ext uri="{FF2B5EF4-FFF2-40B4-BE49-F238E27FC236}">
                <a16:creationId xmlns:a16="http://schemas.microsoft.com/office/drawing/2014/main" id="{DC345B46-6F02-9A4A-ADE9-A14D862CFA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812238F-753C-B74B-836D-CE8C34094F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D382CE-7111-4945-887B-652FA2418005}" type="slidenum">
              <a:rPr lang="en-US" smtClean="0"/>
              <a:t>‹#›</a:t>
            </a:fld>
            <a:endParaRPr lang="en-US"/>
          </a:p>
        </p:txBody>
      </p:sp>
    </p:spTree>
    <p:extLst>
      <p:ext uri="{BB962C8B-B14F-4D97-AF65-F5344CB8AC3E}">
        <p14:creationId xmlns:p14="http://schemas.microsoft.com/office/powerpoint/2010/main" val="1715129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healthcareathome.ca/"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thecanadianencyclopedia.ca/en/article/residential-school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7DAEB-454F-B542-A00E-879F52C61BFF}"/>
              </a:ext>
            </a:extLst>
          </p:cNvPr>
          <p:cNvSpPr>
            <a:spLocks noGrp="1"/>
          </p:cNvSpPr>
          <p:nvPr>
            <p:ph type="ctrTitle"/>
          </p:nvPr>
        </p:nvSpPr>
        <p:spPr>
          <a:xfrm>
            <a:off x="298174" y="477078"/>
            <a:ext cx="11893826" cy="2146851"/>
          </a:xfrm>
        </p:spPr>
        <p:txBody>
          <a:bodyPr anchor="t">
            <a:normAutofit fontScale="90000"/>
          </a:bodyPr>
          <a:lstStyle/>
          <a:p>
            <a:r>
              <a:rPr lang="ja-JP" altLang="en-US" sz="3600" b="1">
                <a:latin typeface="Calibri" panose="020F0502020204030204" pitchFamily="34" charset="0"/>
                <a:cs typeface="Calibri" panose="020F0502020204030204" pitchFamily="34" charset="0"/>
              </a:rPr>
              <a:t>第 </a:t>
            </a:r>
            <a:r>
              <a:rPr lang="en-US" altLang="ja-JP" sz="3600" b="1" dirty="0">
                <a:latin typeface="Calibri" panose="020F0502020204030204" pitchFamily="34" charset="0"/>
                <a:cs typeface="Calibri" panose="020F0502020204030204" pitchFamily="34" charset="0"/>
              </a:rPr>
              <a:t>59 </a:t>
            </a:r>
            <a:r>
              <a:rPr lang="ja-JP" altLang="en-US" sz="3600" b="1">
                <a:latin typeface="Calibri" panose="020F0502020204030204" pitchFamily="34" charset="0"/>
                <a:cs typeface="Calibri" panose="020F0502020204030204" pitchFamily="34" charset="0"/>
              </a:rPr>
              <a:t>回社会福祉セミナー </a:t>
            </a:r>
            <a:r>
              <a:rPr lang="en-US" altLang="ja-JP" sz="3600" b="1" dirty="0">
                <a:latin typeface="Calibri" panose="020F0502020204030204" pitchFamily="34" charset="0"/>
                <a:cs typeface="Calibri" panose="020F0502020204030204" pitchFamily="34" charset="0"/>
              </a:rPr>
              <a:t> </a:t>
            </a:r>
            <a:r>
              <a:rPr lang="ja-JP" altLang="en-US" sz="3600" b="1">
                <a:latin typeface="Calibri" panose="020F0502020204030204" pitchFamily="34" charset="0"/>
                <a:cs typeface="Calibri" panose="020F0502020204030204" pitchFamily="34" charset="0"/>
              </a:rPr>
              <a:t>社会福祉の申請主義を考える</a:t>
            </a:r>
            <a:r>
              <a:rPr lang="en-CA" altLang="ja-JP" sz="3600" b="1" dirty="0">
                <a:latin typeface="Calibri" panose="020F0502020204030204" pitchFamily="34" charset="0"/>
                <a:cs typeface="Calibri" panose="020F0502020204030204" pitchFamily="34" charset="0"/>
              </a:rPr>
              <a:t/>
            </a:r>
            <a:br>
              <a:rPr lang="en-CA" altLang="ja-JP" sz="3600" b="1" dirty="0">
                <a:latin typeface="Calibri" panose="020F0502020204030204" pitchFamily="34" charset="0"/>
                <a:cs typeface="Calibri" panose="020F0502020204030204" pitchFamily="34" charset="0"/>
              </a:rPr>
            </a:br>
            <a:r>
              <a:rPr lang="en-US" altLang="ja-JP" sz="3100" b="1" dirty="0">
                <a:latin typeface="Calibri" panose="020F0502020204030204" pitchFamily="34" charset="0"/>
                <a:cs typeface="Calibri" panose="020F0502020204030204" pitchFamily="34" charset="0"/>
              </a:rPr>
              <a:t>2023</a:t>
            </a:r>
            <a:r>
              <a:rPr lang="ja-JP" altLang="en-US" sz="3100" b="1">
                <a:latin typeface="Calibri" panose="020F0502020204030204" pitchFamily="34" charset="0"/>
                <a:cs typeface="Calibri" panose="020F0502020204030204" pitchFamily="34" charset="0"/>
              </a:rPr>
              <a:t>年</a:t>
            </a:r>
            <a:r>
              <a:rPr lang="en-US" altLang="ja-JP" sz="3100" b="1" dirty="0">
                <a:latin typeface="Calibri" panose="020F0502020204030204" pitchFamily="34" charset="0"/>
                <a:cs typeface="Calibri" panose="020F0502020204030204" pitchFamily="34" charset="0"/>
              </a:rPr>
              <a:t>7</a:t>
            </a:r>
            <a:r>
              <a:rPr lang="ja-JP" altLang="en-US" sz="3100" b="1">
                <a:latin typeface="Calibri" panose="020F0502020204030204" pitchFamily="34" charset="0"/>
                <a:cs typeface="Calibri" panose="020F0502020204030204" pitchFamily="34" charset="0"/>
              </a:rPr>
              <a:t>月</a:t>
            </a:r>
            <a:r>
              <a:rPr lang="en-US" altLang="ja-JP" sz="3100" b="1" dirty="0">
                <a:latin typeface="Calibri" panose="020F0502020204030204" pitchFamily="34" charset="0"/>
                <a:cs typeface="Calibri" panose="020F0502020204030204" pitchFamily="34" charset="0"/>
              </a:rPr>
              <a:t>9</a:t>
            </a:r>
            <a:r>
              <a:rPr lang="ja-JP" altLang="en-US" sz="3100" b="1">
                <a:latin typeface="Calibri" panose="020F0502020204030204" pitchFamily="34" charset="0"/>
                <a:cs typeface="Calibri" panose="020F0502020204030204" pitchFamily="34" charset="0"/>
              </a:rPr>
              <a:t>日（日）</a:t>
            </a:r>
            <a:r>
              <a:rPr lang="en-US" altLang="ja-JP" sz="3600" b="1" dirty="0"/>
              <a:t/>
            </a:r>
            <a:br>
              <a:rPr lang="en-US" altLang="ja-JP" sz="3600" b="1" dirty="0"/>
            </a:br>
            <a:r>
              <a:rPr lang="ja-JP" altLang="en-US" sz="3600" b="1"/>
              <a:t>講座</a:t>
            </a:r>
            <a:r>
              <a:rPr lang="en-US" altLang="ja-JP" sz="3600" b="1" dirty="0"/>
              <a:t>② </a:t>
            </a:r>
            <a:r>
              <a:rPr lang="ja-JP" altLang="en-US" sz="3600">
                <a:latin typeface="MS PGothic" panose="020B0600070205080204" pitchFamily="34" charset="-128"/>
                <a:ea typeface="MS PGothic" panose="020B0600070205080204" pitchFamily="34" charset="-128"/>
                <a:cs typeface="Calibri" panose="020F0502020204030204" pitchFamily="34" charset="0"/>
              </a:rPr>
              <a:t>海外との比較で考える</a:t>
            </a:r>
            <a:r>
              <a:rPr lang="en-US" altLang="ja-JP" sz="3600" dirty="0">
                <a:latin typeface="MS PGothic" panose="020B0600070205080204" pitchFamily="34" charset="-128"/>
                <a:ea typeface="MS PGothic" panose="020B0600070205080204" pitchFamily="34" charset="-128"/>
                <a:cs typeface="Calibri" panose="020F0502020204030204" pitchFamily="34" charset="0"/>
              </a:rPr>
              <a:t> </a:t>
            </a:r>
            <a:r>
              <a:rPr lang="ja-JP" altLang="en-US" sz="3600">
                <a:latin typeface="MS PGothic" panose="020B0600070205080204" pitchFamily="34" charset="-128"/>
                <a:ea typeface="MS PGothic" panose="020B0600070205080204" pitchFamily="34" charset="-128"/>
                <a:cs typeface="Calibri" panose="020F0502020204030204" pitchFamily="34" charset="0"/>
              </a:rPr>
              <a:t>「攻めの福祉」の可能性</a:t>
            </a:r>
            <a:r>
              <a:rPr lang="en-CA" altLang="ja-JP" sz="3100" dirty="0">
                <a:latin typeface="MS PGothic" panose="020B0600070205080204" pitchFamily="34" charset="-128"/>
                <a:ea typeface="MS PGothic" panose="020B0600070205080204" pitchFamily="34" charset="-128"/>
                <a:cs typeface="Calibri" panose="020F0502020204030204" pitchFamily="34" charset="0"/>
              </a:rPr>
              <a:t/>
            </a:r>
            <a:br>
              <a:rPr lang="en-CA" altLang="ja-JP" sz="3100" dirty="0">
                <a:latin typeface="MS PGothic" panose="020B0600070205080204" pitchFamily="34" charset="-128"/>
                <a:ea typeface="MS PGothic" panose="020B0600070205080204" pitchFamily="34" charset="-128"/>
                <a:cs typeface="Calibri" panose="020F0502020204030204" pitchFamily="34" charset="0"/>
              </a:rPr>
            </a:br>
            <a:r>
              <a:rPr lang="en-US" sz="3600" dirty="0" err="1">
                <a:latin typeface="MS PGothic" panose="020B0600070205080204" pitchFamily="34" charset="-128"/>
                <a:ea typeface="MS PGothic" panose="020B0600070205080204" pitchFamily="34" charset="-128"/>
                <a:cs typeface="Calibri" panose="020F0502020204030204" pitchFamily="34" charset="0"/>
              </a:rPr>
              <a:t>カナダの事例から考える</a:t>
            </a:r>
            <a:r>
              <a:rPr lang="en-US" sz="3600" dirty="0">
                <a:latin typeface="MS PGothic" panose="020B0600070205080204" pitchFamily="34" charset="-128"/>
                <a:ea typeface="MS PGothic" panose="020B0600070205080204" pitchFamily="34" charset="-128"/>
                <a:cs typeface="Calibri" panose="020F0502020204030204" pitchFamily="34" charset="0"/>
              </a:rPr>
              <a:t/>
            </a:r>
            <a:br>
              <a:rPr lang="en-US" sz="3600" dirty="0">
                <a:latin typeface="MS PGothic" panose="020B0600070205080204" pitchFamily="34" charset="-128"/>
                <a:ea typeface="MS PGothic" panose="020B0600070205080204" pitchFamily="34" charset="-128"/>
                <a:cs typeface="Calibri" panose="020F0502020204030204" pitchFamily="34" charset="0"/>
              </a:rPr>
            </a:br>
            <a:r>
              <a:rPr lang="en-US" sz="3600" dirty="0" err="1">
                <a:latin typeface="MS PGothic" panose="020B0600070205080204" pitchFamily="34" charset="-128"/>
                <a:ea typeface="MS PGothic" panose="020B0600070205080204" pitchFamily="34" charset="-128"/>
                <a:cs typeface="Calibri" panose="020F0502020204030204" pitchFamily="34" charset="0"/>
              </a:rPr>
              <a:t>二木泉</a:t>
            </a:r>
            <a:r>
              <a:rPr lang="en-US" altLang="ja-JP" sz="3200" dirty="0">
                <a:latin typeface="MS PGothic" panose="020B0600070205080204" pitchFamily="34" charset="-128"/>
                <a:ea typeface="MS PGothic" panose="020B0600070205080204" pitchFamily="34" charset="-128"/>
                <a:cs typeface="Calibri" panose="020F0502020204030204" pitchFamily="34" charset="0"/>
              </a:rPr>
              <a:t/>
            </a:r>
            <a:br>
              <a:rPr lang="en-US" altLang="ja-JP" sz="3200" dirty="0">
                <a:latin typeface="MS PGothic" panose="020B0600070205080204" pitchFamily="34" charset="-128"/>
                <a:ea typeface="MS PGothic" panose="020B0600070205080204" pitchFamily="34" charset="-128"/>
                <a:cs typeface="Calibri" panose="020F0502020204030204" pitchFamily="34" charset="0"/>
              </a:rPr>
            </a:br>
            <a:r>
              <a:rPr lang="en-US" sz="1200" dirty="0">
                <a:latin typeface="MS PGothic" panose="020B0600070205080204" pitchFamily="34" charset="-128"/>
                <a:ea typeface="MS PGothic" panose="020B0600070205080204" pitchFamily="34" charset="-128"/>
                <a:cs typeface="Calibri" panose="020F0502020204030204" pitchFamily="34" charset="0"/>
              </a:rPr>
              <a:t/>
            </a:r>
            <a:br>
              <a:rPr lang="en-US" sz="1200" dirty="0">
                <a:latin typeface="MS PGothic" panose="020B0600070205080204" pitchFamily="34" charset="-128"/>
                <a:ea typeface="MS PGothic" panose="020B0600070205080204" pitchFamily="34" charset="-128"/>
                <a:cs typeface="Calibri" panose="020F0502020204030204" pitchFamily="34" charset="0"/>
              </a:rPr>
            </a:br>
            <a:r>
              <a:rPr lang="en-US" sz="3600" dirty="0">
                <a:latin typeface="MS PGothic" panose="020B0600070205080204" pitchFamily="34" charset="-128"/>
                <a:ea typeface="MS PGothic" panose="020B0600070205080204" pitchFamily="34" charset="-128"/>
                <a:cs typeface="Calibri" panose="020F0502020204030204" pitchFamily="34" charset="0"/>
              </a:rPr>
              <a:t/>
            </a:r>
            <a:br>
              <a:rPr lang="en-US" sz="3600" dirty="0">
                <a:latin typeface="MS PGothic" panose="020B0600070205080204" pitchFamily="34" charset="-128"/>
                <a:ea typeface="MS PGothic" panose="020B0600070205080204" pitchFamily="34" charset="-128"/>
                <a:cs typeface="Calibri" panose="020F0502020204030204" pitchFamily="34" charset="0"/>
              </a:rPr>
            </a:br>
            <a:endParaRPr lang="en-US" sz="3200" b="1" dirty="0"/>
          </a:p>
        </p:txBody>
      </p:sp>
      <p:sp>
        <p:nvSpPr>
          <p:cNvPr id="3" name="Subtitle 2">
            <a:extLst>
              <a:ext uri="{FF2B5EF4-FFF2-40B4-BE49-F238E27FC236}">
                <a16:creationId xmlns:a16="http://schemas.microsoft.com/office/drawing/2014/main" id="{A3794E2B-9E5B-8047-A827-C51FF1D7E622}"/>
              </a:ext>
            </a:extLst>
          </p:cNvPr>
          <p:cNvSpPr>
            <a:spLocks noGrp="1"/>
          </p:cNvSpPr>
          <p:nvPr>
            <p:ph type="subTitle" idx="1"/>
          </p:nvPr>
        </p:nvSpPr>
        <p:spPr>
          <a:xfrm>
            <a:off x="589722" y="3001616"/>
            <a:ext cx="11310730" cy="3856384"/>
          </a:xfrm>
        </p:spPr>
        <p:txBody>
          <a:bodyPr>
            <a:normAutofit/>
          </a:bodyPr>
          <a:lstStyle/>
          <a:p>
            <a:pPr marL="514350" indent="-514350" algn="l">
              <a:buFont typeface="+mj-lt"/>
              <a:buAutoNum type="arabicPeriod"/>
            </a:pPr>
            <a:r>
              <a:rPr lang="ja-JP" altLang="en-US" sz="3000" b="0" i="0" u="none" strike="noStrike">
                <a:solidFill>
                  <a:srgbClr val="000000"/>
                </a:solidFill>
                <a:effectLst/>
                <a:latin typeface="MS PGothic" panose="020B0600070205080204" pitchFamily="34" charset="-128"/>
                <a:ea typeface="MS PGothic" panose="020B0600070205080204" pitchFamily="34" charset="-128"/>
              </a:rPr>
              <a:t>カナダの基本情報とカナダの申請主義</a:t>
            </a:r>
            <a:endParaRPr lang="en-CA" altLang="ja-JP" sz="3000" b="0" i="0" u="none" strike="noStrike" dirty="0">
              <a:solidFill>
                <a:srgbClr val="000000"/>
              </a:solidFill>
              <a:effectLst/>
              <a:latin typeface="MS PGothic" panose="020B0600070205080204" pitchFamily="34" charset="-128"/>
              <a:ea typeface="MS PGothic" panose="020B0600070205080204" pitchFamily="34" charset="-128"/>
            </a:endParaRPr>
          </a:p>
          <a:p>
            <a:pPr marL="514350" indent="-514350" algn="l">
              <a:buFont typeface="+mj-lt"/>
              <a:buAutoNum type="arabicPeriod"/>
            </a:pPr>
            <a:r>
              <a:rPr lang="ja-JP" altLang="en-US" sz="3000" b="0" i="0" u="none" strike="noStrike">
                <a:solidFill>
                  <a:srgbClr val="000000"/>
                </a:solidFill>
                <a:effectLst/>
                <a:latin typeface="MS PGothic" panose="020B0600070205080204" pitchFamily="34" charset="-128"/>
                <a:ea typeface="MS PGothic" panose="020B0600070205080204" pitchFamily="34" charset="-128"/>
              </a:rPr>
              <a:t>申請を支援する取り組み</a:t>
            </a:r>
            <a:endParaRPr lang="en-CA" altLang="ja-JP" sz="3000" b="0" i="0" u="none" strike="noStrike" dirty="0">
              <a:solidFill>
                <a:srgbClr val="000000"/>
              </a:solidFill>
              <a:effectLst/>
              <a:latin typeface="MS PGothic" panose="020B0600070205080204" pitchFamily="34" charset="-128"/>
              <a:ea typeface="MS PGothic" panose="020B0600070205080204" pitchFamily="34" charset="-128"/>
            </a:endParaRPr>
          </a:p>
          <a:p>
            <a:pPr marL="971550" lvl="1" indent="-514350" algn="l">
              <a:buFont typeface="+mj-lt"/>
              <a:buAutoNum type="arabicParenR"/>
            </a:pPr>
            <a:r>
              <a:rPr lang="ja-JP" altLang="en-US" sz="2600" b="0" i="0" u="none" strike="noStrike">
                <a:solidFill>
                  <a:srgbClr val="000000"/>
                </a:solidFill>
                <a:effectLst/>
                <a:latin typeface="MS PGothic" panose="020B0600070205080204" pitchFamily="34" charset="-128"/>
                <a:ea typeface="MS PGothic" panose="020B0600070205080204" pitchFamily="34" charset="-128"/>
              </a:rPr>
              <a:t>情報提供</a:t>
            </a:r>
            <a:r>
              <a:rPr lang="en-US" altLang="ja-JP" sz="2600" b="0" i="0" u="none" strike="noStrike" dirty="0">
                <a:solidFill>
                  <a:srgbClr val="000000"/>
                </a:solidFill>
                <a:effectLst/>
                <a:latin typeface="MS PGothic" panose="020B0600070205080204" pitchFamily="34" charset="-128"/>
                <a:ea typeface="MS PGothic" panose="020B0600070205080204" pitchFamily="34" charset="-128"/>
              </a:rPr>
              <a:t>(211</a:t>
            </a:r>
            <a:r>
              <a:rPr lang="ja-JP" altLang="en-US" sz="2600" b="0" i="0" u="none" strike="noStrike">
                <a:solidFill>
                  <a:srgbClr val="000000"/>
                </a:solidFill>
                <a:effectLst/>
                <a:latin typeface="MS PGothic" panose="020B0600070205080204" pitchFamily="34" charset="-128"/>
                <a:ea typeface="MS PGothic" panose="020B0600070205080204" pitchFamily="34" charset="-128"/>
              </a:rPr>
              <a:t>・</a:t>
            </a:r>
            <a:r>
              <a:rPr lang="en-US" altLang="ja-JP" sz="2600" b="0" i="0" u="none" strike="noStrike" dirty="0">
                <a:solidFill>
                  <a:srgbClr val="000000"/>
                </a:solidFill>
                <a:effectLst/>
                <a:latin typeface="MS PGothic" panose="020B0600070205080204" pitchFamily="34" charset="-128"/>
                <a:ea typeface="MS PGothic" panose="020B0600070205080204" pitchFamily="34" charset="-128"/>
              </a:rPr>
              <a:t>311)</a:t>
            </a:r>
            <a:endParaRPr lang="en-CA" altLang="ja-JP" sz="2600" b="0" i="0" u="none" strike="noStrike" dirty="0">
              <a:solidFill>
                <a:srgbClr val="000000"/>
              </a:solidFill>
              <a:effectLst/>
              <a:latin typeface="MS PGothic" panose="020B0600070205080204" pitchFamily="34" charset="-128"/>
              <a:ea typeface="MS PGothic" panose="020B0600070205080204" pitchFamily="34" charset="-128"/>
            </a:endParaRPr>
          </a:p>
          <a:p>
            <a:pPr marL="971550" lvl="1" indent="-514350" algn="l">
              <a:buFont typeface="+mj-lt"/>
              <a:buAutoNum type="arabicParenR"/>
            </a:pPr>
            <a:r>
              <a:rPr lang="ja-JP" altLang="en-US" sz="2600" b="0" i="0" u="none" strike="noStrike">
                <a:solidFill>
                  <a:srgbClr val="000000"/>
                </a:solidFill>
                <a:effectLst/>
                <a:latin typeface="MS PGothic" panose="020B0600070205080204" pitchFamily="34" charset="-128"/>
                <a:ea typeface="MS PGothic" panose="020B0600070205080204" pitchFamily="34" charset="-128"/>
              </a:rPr>
              <a:t>アウトリーチ</a:t>
            </a:r>
            <a:r>
              <a:rPr lang="en-US" altLang="ja-JP" sz="2600" b="0" i="0" u="none" strike="noStrike" dirty="0">
                <a:solidFill>
                  <a:srgbClr val="000000"/>
                </a:solidFill>
                <a:effectLst/>
                <a:latin typeface="MS PGothic" panose="020B0600070205080204" pitchFamily="34" charset="-128"/>
                <a:ea typeface="MS PGothic" panose="020B0600070205080204" pitchFamily="34" charset="-128"/>
              </a:rPr>
              <a:t>(</a:t>
            </a:r>
            <a:r>
              <a:rPr lang="ja-JP" altLang="en-US" sz="2600" b="0" i="0" u="none" strike="noStrike">
                <a:solidFill>
                  <a:srgbClr val="000000"/>
                </a:solidFill>
                <a:effectLst/>
                <a:latin typeface="MS PGothic" panose="020B0600070205080204" pitchFamily="34" charset="-128"/>
                <a:ea typeface="MS PGothic" panose="020B0600070205080204" pitchFamily="34" charset="-128"/>
              </a:rPr>
              <a:t>非営利民間団体の活用）</a:t>
            </a:r>
            <a:endParaRPr lang="en-CA" altLang="ja-JP" sz="2600" b="0" i="0" u="none" strike="noStrike" dirty="0">
              <a:solidFill>
                <a:srgbClr val="000000"/>
              </a:solidFill>
              <a:effectLst/>
              <a:latin typeface="MS PGothic" panose="020B0600070205080204" pitchFamily="34" charset="-128"/>
              <a:ea typeface="MS PGothic" panose="020B0600070205080204" pitchFamily="34" charset="-128"/>
            </a:endParaRPr>
          </a:p>
          <a:p>
            <a:pPr marL="514350" indent="-514350" algn="l">
              <a:buFont typeface="+mj-lt"/>
              <a:buAutoNum type="arabicPeriod"/>
            </a:pPr>
            <a:r>
              <a:rPr lang="ja-JP" altLang="en-US" sz="3000" b="0" i="0" u="none" strike="noStrike">
                <a:solidFill>
                  <a:srgbClr val="000000"/>
                </a:solidFill>
                <a:effectLst/>
                <a:latin typeface="MS PGothic" panose="020B0600070205080204" pitchFamily="34" charset="-128"/>
                <a:ea typeface="MS PGothic" panose="020B0600070205080204" pitchFamily="34" charset="-128"/>
              </a:rPr>
              <a:t>申請を促すための取り組みの３つの例</a:t>
            </a:r>
            <a:endParaRPr lang="en-CA" altLang="ja-JP" sz="3000" b="0" i="0" u="none" strike="noStrike" dirty="0">
              <a:solidFill>
                <a:srgbClr val="000000"/>
              </a:solidFill>
              <a:effectLst/>
              <a:latin typeface="MS PGothic" panose="020B0600070205080204" pitchFamily="34" charset="-128"/>
              <a:ea typeface="MS PGothic" panose="020B0600070205080204" pitchFamily="34" charset="-128"/>
            </a:endParaRPr>
          </a:p>
          <a:p>
            <a:pPr marL="971550" lvl="1" indent="-514350" algn="l">
              <a:buFont typeface="+mj-lt"/>
              <a:buAutoNum type="arabicParenR"/>
            </a:pPr>
            <a:r>
              <a:rPr lang="ja-JP" altLang="en-US" sz="2600">
                <a:latin typeface="MS PGothic" panose="020B0600070205080204" pitchFamily="34" charset="-128"/>
                <a:ea typeface="MS PGothic" panose="020B0600070205080204" pitchFamily="34" charset="-128"/>
              </a:rPr>
              <a:t>非営利民間団体の活用とソーシャルワーカーの活躍</a:t>
            </a:r>
            <a:endParaRPr lang="en-CA" altLang="ja-JP" sz="2600" dirty="0">
              <a:latin typeface="MS PGothic" panose="020B0600070205080204" pitchFamily="34" charset="-128"/>
              <a:ea typeface="MS PGothic" panose="020B0600070205080204" pitchFamily="34" charset="-128"/>
            </a:endParaRPr>
          </a:p>
          <a:p>
            <a:pPr marL="971550" lvl="1" indent="-514350" algn="l">
              <a:buFont typeface="+mj-lt"/>
              <a:buAutoNum type="arabicParenR"/>
            </a:pPr>
            <a:r>
              <a:rPr lang="ja-JP" altLang="en-US" sz="2600">
                <a:latin typeface="MS PGothic" panose="020B0600070205080204" pitchFamily="34" charset="-128"/>
                <a:ea typeface="MS PGothic" panose="020B0600070205080204" pitchFamily="34" charset="-128"/>
              </a:rPr>
              <a:t>ハームリダクション・アプローチ</a:t>
            </a:r>
            <a:endParaRPr lang="en-CA" altLang="ja-JP" sz="2600" dirty="0">
              <a:latin typeface="MS PGothic" panose="020B0600070205080204" pitchFamily="34" charset="-128"/>
              <a:ea typeface="MS PGothic" panose="020B0600070205080204" pitchFamily="34" charset="-128"/>
            </a:endParaRPr>
          </a:p>
          <a:p>
            <a:pPr marL="971550" lvl="1" indent="-514350" algn="l">
              <a:buFont typeface="+mj-lt"/>
              <a:buAutoNum type="arabicParenR"/>
            </a:pPr>
            <a:r>
              <a:rPr lang="ja-JP" altLang="en-US" sz="2600">
                <a:latin typeface="MS PGothic" panose="020B0600070205080204" pitchFamily="34" charset="-128"/>
                <a:ea typeface="MS PGothic" panose="020B0600070205080204" pitchFamily="34" charset="-128"/>
              </a:rPr>
              <a:t>トラウマ・インフォームド・アプローチ</a:t>
            </a:r>
            <a:endParaRPr lang="en-US" altLang="ja-JP" dirty="0">
              <a:latin typeface="MS PGothic" panose="020B0600070205080204" pitchFamily="34" charset="-128"/>
              <a:ea typeface="MS PGothic" panose="020B0600070205080204" pitchFamily="34" charset="-128"/>
            </a:endParaRPr>
          </a:p>
        </p:txBody>
      </p:sp>
      <p:sp>
        <p:nvSpPr>
          <p:cNvPr id="5" name="Slide Number Placeholder 4">
            <a:extLst>
              <a:ext uri="{FF2B5EF4-FFF2-40B4-BE49-F238E27FC236}">
                <a16:creationId xmlns:a16="http://schemas.microsoft.com/office/drawing/2014/main" id="{E1FBE9D3-37E4-EF4D-867F-4627BCEF71F4}"/>
              </a:ext>
            </a:extLst>
          </p:cNvPr>
          <p:cNvSpPr>
            <a:spLocks noGrp="1"/>
          </p:cNvSpPr>
          <p:nvPr>
            <p:ph type="sldNum" sz="quarter" idx="12"/>
          </p:nvPr>
        </p:nvSpPr>
        <p:spPr/>
        <p:txBody>
          <a:bodyPr/>
          <a:lstStyle/>
          <a:p>
            <a:fld id="{48D382CE-7111-4945-887B-652FA2418005}" type="slidenum">
              <a:rPr lang="en-US" smtClean="0"/>
              <a:t>1</a:t>
            </a:fld>
            <a:endParaRPr lang="en-US"/>
          </a:p>
        </p:txBody>
      </p:sp>
    </p:spTree>
    <p:extLst>
      <p:ext uri="{BB962C8B-B14F-4D97-AF65-F5344CB8AC3E}">
        <p14:creationId xmlns:p14="http://schemas.microsoft.com/office/powerpoint/2010/main" val="195021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FDF61-C1C7-7240-86F3-7ACA0C42E4C6}"/>
              </a:ext>
            </a:extLst>
          </p:cNvPr>
          <p:cNvSpPr>
            <a:spLocks noGrp="1"/>
          </p:cNvSpPr>
          <p:nvPr>
            <p:ph type="title"/>
          </p:nvPr>
        </p:nvSpPr>
        <p:spPr>
          <a:xfrm>
            <a:off x="487681" y="5633475"/>
            <a:ext cx="11363660" cy="1261826"/>
          </a:xfrm>
        </p:spPr>
        <p:txBody>
          <a:bodyPr>
            <a:noAutofit/>
          </a:bodyPr>
          <a:lstStyle/>
          <a:p>
            <a:pPr>
              <a:lnSpc>
                <a:spcPct val="100000"/>
              </a:lnSpc>
            </a:pPr>
            <a:r>
              <a:rPr lang="ja-JP" altLang="en-US" sz="2800" dirty="0">
                <a:latin typeface="Meiryo" panose="020B0604030504040204" pitchFamily="34" charset="-128"/>
                <a:ea typeface="Meiryo" panose="020B0604030504040204" pitchFamily="34" charset="-128"/>
              </a:rPr>
              <a:t>ご質問ご感想はこちらにお願いします。</a:t>
            </a:r>
            <a:r>
              <a:rPr lang="en-US" sz="2800" dirty="0">
                <a:latin typeface="Meiryo" panose="020B0604030504040204" pitchFamily="34" charset="-128"/>
                <a:ea typeface="Meiryo" panose="020B0604030504040204" pitchFamily="34" charset="-128"/>
              </a:rPr>
              <a:t>https://</a:t>
            </a:r>
            <a:r>
              <a:rPr lang="en-US" sz="2800" dirty="0" err="1">
                <a:latin typeface="Meiryo" panose="020B0604030504040204" pitchFamily="34" charset="-128"/>
                <a:ea typeface="Meiryo" panose="020B0604030504040204" pitchFamily="34" charset="-128"/>
              </a:rPr>
              <a:t>izuminiki.mystrikingly.com</a:t>
            </a:r>
            <a:r>
              <a:rPr lang="en-US" sz="2800" dirty="0">
                <a:latin typeface="Meiryo" panose="020B0604030504040204" pitchFamily="34" charset="-128"/>
                <a:ea typeface="Meiryo" panose="020B0604030504040204" pitchFamily="34" charset="-128"/>
              </a:rPr>
              <a:t>/</a:t>
            </a:r>
          </a:p>
        </p:txBody>
      </p:sp>
      <p:sp>
        <p:nvSpPr>
          <p:cNvPr id="3" name="Content Placeholder 2">
            <a:extLst>
              <a:ext uri="{FF2B5EF4-FFF2-40B4-BE49-F238E27FC236}">
                <a16:creationId xmlns:a16="http://schemas.microsoft.com/office/drawing/2014/main" id="{52DBA71E-9931-F048-BE75-27EDA2BFD063}"/>
              </a:ext>
            </a:extLst>
          </p:cNvPr>
          <p:cNvSpPr>
            <a:spLocks noGrp="1"/>
          </p:cNvSpPr>
          <p:nvPr>
            <p:ph idx="1"/>
          </p:nvPr>
        </p:nvSpPr>
        <p:spPr>
          <a:xfrm>
            <a:off x="340658" y="275673"/>
            <a:ext cx="11851341" cy="5357802"/>
          </a:xfrm>
        </p:spPr>
        <p:txBody>
          <a:bodyPr>
            <a:normAutofit fontScale="85000" lnSpcReduction="20000"/>
          </a:bodyPr>
          <a:lstStyle/>
          <a:p>
            <a:pPr marL="0" indent="0">
              <a:lnSpc>
                <a:spcPct val="110000"/>
              </a:lnSpc>
              <a:buNone/>
            </a:pPr>
            <a:r>
              <a:rPr lang="ja-JP" altLang="en-US" sz="3500" dirty="0">
                <a:latin typeface="Meiryo" panose="020B0604030504040204" pitchFamily="34" charset="-128"/>
                <a:ea typeface="Meiryo" panose="020B0604030504040204" pitchFamily="34" charset="-128"/>
              </a:rPr>
              <a:t>参考資料</a:t>
            </a:r>
            <a:endParaRPr lang="en-CA" altLang="ja-JP" sz="3500" dirty="0">
              <a:latin typeface="Meiryo" panose="020B0604030504040204" pitchFamily="34" charset="-128"/>
              <a:ea typeface="Meiryo" panose="020B0604030504040204" pitchFamily="34" charset="-128"/>
            </a:endParaRPr>
          </a:p>
          <a:p>
            <a:pPr marL="0" indent="0">
              <a:lnSpc>
                <a:spcPct val="110000"/>
              </a:lnSpc>
              <a:buNone/>
            </a:pPr>
            <a:r>
              <a:rPr lang="en-US" altLang="ja-JP" sz="3500" b="1" dirty="0">
                <a:latin typeface="Meiryo" panose="020B0604030504040204" pitchFamily="34" charset="-128"/>
                <a:ea typeface="Meiryo" panose="020B0604030504040204" pitchFamily="34" charset="-128"/>
              </a:rPr>
              <a:t>『</a:t>
            </a:r>
            <a:r>
              <a:rPr lang="ja-JP" altLang="en-US" sz="3500" b="1" dirty="0">
                <a:latin typeface="Meiryo" panose="020B0604030504040204" pitchFamily="34" charset="-128"/>
                <a:ea typeface="Meiryo" panose="020B0604030504040204" pitchFamily="34" charset="-128"/>
              </a:rPr>
              <a:t>脱「いい子」の</a:t>
            </a:r>
            <a:r>
              <a:rPr lang="ja-JP" altLang="en-US" sz="3500" b="1" dirty="0" smtClean="0">
                <a:latin typeface="Meiryo" panose="020B0604030504040204" pitchFamily="34" charset="-128"/>
                <a:ea typeface="Meiryo" panose="020B0604030504040204" pitchFamily="34" charset="-128"/>
              </a:rPr>
              <a:t>ソーシャルワーク－反抑圧的</a:t>
            </a:r>
            <a:r>
              <a:rPr lang="ja-JP" altLang="en-US" sz="3500" b="1" dirty="0">
                <a:latin typeface="Meiryo" panose="020B0604030504040204" pitchFamily="34" charset="-128"/>
                <a:ea typeface="Meiryo" panose="020B0604030504040204" pitchFamily="34" charset="-128"/>
              </a:rPr>
              <a:t>な実践と</a:t>
            </a:r>
            <a:r>
              <a:rPr lang="ja-JP" altLang="en-US" sz="3500" b="1" dirty="0" smtClean="0">
                <a:latin typeface="Meiryo" panose="020B0604030504040204" pitchFamily="34" charset="-128"/>
                <a:ea typeface="Meiryo" panose="020B0604030504040204" pitchFamily="34" charset="-128"/>
              </a:rPr>
              <a:t>理論</a:t>
            </a:r>
            <a:r>
              <a:rPr lang="ja-JP" altLang="en-US" sz="3500" b="1" dirty="0">
                <a:latin typeface="Meiryo" panose="020B0604030504040204" pitchFamily="34" charset="-128"/>
                <a:ea typeface="Meiryo" panose="020B0604030504040204" pitchFamily="34" charset="-128"/>
              </a:rPr>
              <a:t>－</a:t>
            </a:r>
            <a:r>
              <a:rPr lang="en-US" altLang="ja-JP" sz="3500" b="1" dirty="0" smtClean="0">
                <a:latin typeface="Meiryo" panose="020B0604030504040204" pitchFamily="34" charset="-128"/>
                <a:ea typeface="Meiryo" panose="020B0604030504040204" pitchFamily="34" charset="-128"/>
              </a:rPr>
              <a:t>』</a:t>
            </a:r>
            <a:endParaRPr lang="en-CA" altLang="ja-JP" sz="3500" b="1" dirty="0">
              <a:latin typeface="Meiryo" panose="020B0604030504040204" pitchFamily="34" charset="-128"/>
              <a:ea typeface="Meiryo" panose="020B0604030504040204" pitchFamily="34" charset="-128"/>
            </a:endParaRPr>
          </a:p>
          <a:p>
            <a:pPr marL="0" indent="0">
              <a:lnSpc>
                <a:spcPct val="110000"/>
              </a:lnSpc>
              <a:buNone/>
            </a:pPr>
            <a:r>
              <a:rPr lang="ja-JP" altLang="en-US" sz="3000" dirty="0">
                <a:latin typeface="Meiryo" panose="020B0604030504040204" pitchFamily="34" charset="-128"/>
                <a:ea typeface="Meiryo" panose="020B0604030504040204" pitchFamily="34" charset="-128"/>
              </a:rPr>
              <a:t>坂本いづみ・茨木尚子・竹端寛・二木泉・市川ヴィヴェカ著、</a:t>
            </a:r>
            <a:r>
              <a:rPr lang="en-US" altLang="ja-JP" sz="3000" dirty="0">
                <a:latin typeface="Meiryo" panose="020B0604030504040204" pitchFamily="34" charset="-128"/>
                <a:ea typeface="Meiryo" panose="020B0604030504040204" pitchFamily="34" charset="-128"/>
              </a:rPr>
              <a:t> </a:t>
            </a:r>
            <a:r>
              <a:rPr lang="ja-JP" altLang="en-US" sz="3000" dirty="0">
                <a:latin typeface="Meiryo" panose="020B0604030504040204" pitchFamily="34" charset="-128"/>
                <a:ea typeface="Meiryo" panose="020B0604030504040204" pitchFamily="34" charset="-128"/>
              </a:rPr>
              <a:t>現代書館</a:t>
            </a:r>
            <a:endParaRPr lang="en-CA" altLang="ja-JP" sz="3000" dirty="0">
              <a:latin typeface="Meiryo" panose="020B0604030504040204" pitchFamily="34" charset="-128"/>
              <a:ea typeface="Meiryo" panose="020B0604030504040204" pitchFamily="34" charset="-128"/>
            </a:endParaRPr>
          </a:p>
          <a:p>
            <a:pPr marL="0" indent="0">
              <a:lnSpc>
                <a:spcPct val="110000"/>
              </a:lnSpc>
              <a:buNone/>
            </a:pPr>
            <a:r>
              <a:rPr lang="en-US" altLang="ja-JP" sz="2400" dirty="0">
                <a:latin typeface="Meiryo" panose="020B0604030504040204" pitchFamily="34" charset="-128"/>
                <a:ea typeface="Meiryo" panose="020B0604030504040204" pitchFamily="34" charset="-128"/>
              </a:rPr>
              <a:t>I AOP</a:t>
            </a:r>
            <a:r>
              <a:rPr lang="ja-JP" altLang="en-US" sz="2400" dirty="0">
                <a:latin typeface="Meiryo" panose="020B0604030504040204" pitchFamily="34" charset="-128"/>
                <a:ea typeface="Meiryo" panose="020B0604030504040204" pitchFamily="34" charset="-128"/>
              </a:rPr>
              <a:t>を知る</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１</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反抑圧的ソーシャルワーク</a:t>
            </a:r>
            <a:r>
              <a:rPr lang="en-US" altLang="ja-JP" sz="2400" dirty="0">
                <a:latin typeface="Meiryo" panose="020B0604030504040204" pitchFamily="34" charset="-128"/>
                <a:ea typeface="Meiryo" panose="020B0604030504040204" pitchFamily="34" charset="-128"/>
              </a:rPr>
              <a:t>(AOP)</a:t>
            </a:r>
            <a:r>
              <a:rPr lang="ja-JP" altLang="en-US" sz="2400" dirty="0">
                <a:latin typeface="Meiryo" panose="020B0604030504040204" pitchFamily="34" charset="-128"/>
                <a:ea typeface="Meiryo" panose="020B0604030504040204" pitchFamily="34" charset="-128"/>
              </a:rPr>
              <a:t>とは何か</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２</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カナダでのソーシャルワーク教育の状況と課題</a:t>
            </a:r>
            <a:br>
              <a:rPr lang="ja-JP" altLang="en-US" sz="2400" dirty="0">
                <a:latin typeface="Meiryo" panose="020B0604030504040204" pitchFamily="34" charset="-128"/>
                <a:ea typeface="Meiryo" panose="020B0604030504040204" pitchFamily="34" charset="-128"/>
              </a:rPr>
            </a:br>
            <a:r>
              <a:rPr lang="en-US" altLang="ja-JP" sz="2400" dirty="0">
                <a:latin typeface="Meiryo" panose="020B0604030504040204" pitchFamily="34" charset="-128"/>
                <a:ea typeface="Meiryo" panose="020B0604030504040204" pitchFamily="34" charset="-128"/>
              </a:rPr>
              <a:t>II AOP</a:t>
            </a:r>
            <a:r>
              <a:rPr lang="ja-JP" altLang="en-US" sz="2400" dirty="0">
                <a:latin typeface="Meiryo" panose="020B0604030504040204" pitchFamily="34" charset="-128"/>
                <a:ea typeface="Meiryo" panose="020B0604030504040204" pitchFamily="34" charset="-128"/>
              </a:rPr>
              <a:t>の可能性</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３</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「私」から始める</a:t>
            </a:r>
            <a:r>
              <a:rPr lang="en-US" altLang="ja-JP" sz="2400" dirty="0">
                <a:latin typeface="Meiryo" panose="020B0604030504040204" pitchFamily="34" charset="-128"/>
                <a:ea typeface="Meiryo" panose="020B0604030504040204" pitchFamily="34" charset="-128"/>
              </a:rPr>
              <a:t>AOP</a:t>
            </a:r>
            <a:r>
              <a:rPr lang="ja-JP" altLang="en-US" sz="2400" dirty="0">
                <a:latin typeface="Meiryo" panose="020B0604030504040204" pitchFamily="34" charset="-128"/>
                <a:ea typeface="Meiryo" panose="020B0604030504040204" pitchFamily="34" charset="-128"/>
              </a:rPr>
              <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４</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ささやき声の共鳴から生まれる私たちの</a:t>
            </a:r>
            <a:r>
              <a:rPr lang="en-US" altLang="ja-JP" sz="2400" dirty="0">
                <a:latin typeface="Meiryo" panose="020B0604030504040204" pitchFamily="34" charset="-128"/>
                <a:ea typeface="Meiryo" panose="020B0604030504040204" pitchFamily="34" charset="-128"/>
              </a:rPr>
              <a:t>AOP</a:t>
            </a:r>
          </a:p>
          <a:p>
            <a:pPr marL="0" indent="0">
              <a:lnSpc>
                <a:spcPct val="110000"/>
              </a:lnSpc>
              <a:buNone/>
            </a:pPr>
            <a:r>
              <a:rPr lang="en-US" altLang="ja-JP" sz="2400" dirty="0">
                <a:latin typeface="Meiryo" panose="020B0604030504040204" pitchFamily="34" charset="-128"/>
                <a:ea typeface="Meiryo" panose="020B0604030504040204" pitchFamily="34" charset="-128"/>
              </a:rPr>
              <a:t>III AOP</a:t>
            </a:r>
            <a:r>
              <a:rPr lang="ja-JP" altLang="en-US" sz="2400" dirty="0">
                <a:latin typeface="Meiryo" panose="020B0604030504040204" pitchFamily="34" charset="-128"/>
                <a:ea typeface="Meiryo" panose="020B0604030504040204" pitchFamily="34" charset="-128"/>
              </a:rPr>
              <a:t>と日本の現状</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５</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日本のソーシャルワーカー教育と</a:t>
            </a:r>
            <a:r>
              <a:rPr lang="en-CA" sz="2400" dirty="0">
                <a:latin typeface="Meiryo" panose="020B0604030504040204" pitchFamily="34" charset="-128"/>
                <a:ea typeface="Meiryo" panose="020B0604030504040204" pitchFamily="34" charset="-128"/>
              </a:rPr>
              <a:t>AOP</a:t>
            </a:r>
            <a:br>
              <a:rPr lang="en-CA" sz="2400" dirty="0">
                <a:latin typeface="Meiryo" panose="020B0604030504040204" pitchFamily="34" charset="-128"/>
                <a:ea typeface="Meiryo" panose="020B0604030504040204" pitchFamily="34" charset="-128"/>
              </a:rPr>
            </a:br>
            <a:r>
              <a:rPr lang="en-CA"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６</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精神障害と抑圧・反抑圧</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７</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障害当事者運動にみる</a:t>
            </a:r>
            <a:r>
              <a:rPr lang="en-US" altLang="ja-JP" sz="2400" dirty="0">
                <a:latin typeface="Meiryo" panose="020B0604030504040204" pitchFamily="34" charset="-128"/>
                <a:ea typeface="Meiryo" panose="020B0604030504040204" pitchFamily="34" charset="-128"/>
              </a:rPr>
              <a:t>AOP</a:t>
            </a:r>
            <a:r>
              <a:rPr lang="ja-JP" altLang="en-US" sz="2400" dirty="0">
                <a:latin typeface="Meiryo" panose="020B0604030504040204" pitchFamily="34" charset="-128"/>
                <a:ea typeface="Meiryo" panose="020B0604030504040204" pitchFamily="34" charset="-128"/>
              </a:rPr>
              <a:t/>
            </a:r>
            <a:br>
              <a:rPr lang="ja-JP" altLang="en-US"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　８</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支援者エンパワメントと</a:t>
            </a:r>
            <a:r>
              <a:rPr lang="en-CA" sz="2400" dirty="0">
                <a:latin typeface="Meiryo" panose="020B0604030504040204" pitchFamily="34" charset="-128"/>
                <a:ea typeface="Meiryo" panose="020B0604030504040204" pitchFamily="34" charset="-128"/>
              </a:rPr>
              <a:t>AOP</a:t>
            </a:r>
            <a:br>
              <a:rPr lang="en-CA" sz="2400" dirty="0">
                <a:latin typeface="Meiryo" panose="020B0604030504040204" pitchFamily="34" charset="-128"/>
                <a:ea typeface="Meiryo" panose="020B0604030504040204" pitchFamily="34" charset="-128"/>
              </a:rPr>
            </a:br>
            <a:r>
              <a:rPr lang="ja-JP" altLang="en-US" sz="2400" dirty="0">
                <a:latin typeface="Meiryo" panose="020B0604030504040204" pitchFamily="34" charset="-128"/>
                <a:ea typeface="Meiryo" panose="020B0604030504040204" pitchFamily="34" charset="-128"/>
              </a:rPr>
              <a:t>終章</a:t>
            </a:r>
            <a:r>
              <a:rPr lang="en-US" altLang="ja-JP" sz="2400" dirty="0">
                <a:latin typeface="Meiryo" panose="020B0604030504040204" pitchFamily="34" charset="-128"/>
                <a:ea typeface="Meiryo" panose="020B0604030504040204" pitchFamily="34" charset="-128"/>
              </a:rPr>
              <a:t> </a:t>
            </a:r>
            <a:r>
              <a:rPr lang="ja-JP" altLang="en-US" sz="2400" dirty="0">
                <a:latin typeface="Meiryo" panose="020B0604030504040204" pitchFamily="34" charset="-128"/>
                <a:ea typeface="Meiryo" panose="020B0604030504040204" pitchFamily="34" charset="-128"/>
              </a:rPr>
              <a:t>明日から始める反抑圧的ソーシャルワークのタネ</a:t>
            </a:r>
            <a:endParaRPr lang="en-US" sz="2400" dirty="0">
              <a:latin typeface="Meiryo" panose="020B0604030504040204" pitchFamily="34" charset="-128"/>
              <a:ea typeface="Meiryo" panose="020B0604030504040204" pitchFamily="34" charset="-128"/>
            </a:endParaRPr>
          </a:p>
        </p:txBody>
      </p:sp>
      <p:pic>
        <p:nvPicPr>
          <p:cNvPr id="9" name="Content Placeholder 7">
            <a:extLst>
              <a:ext uri="{FF2B5EF4-FFF2-40B4-BE49-F238E27FC236}">
                <a16:creationId xmlns:a16="http://schemas.microsoft.com/office/drawing/2014/main" id="{9281E02E-6A3D-FC4F-B68C-F71891EA3F4B}"/>
              </a:ext>
            </a:extLst>
          </p:cNvPr>
          <p:cNvPicPr>
            <a:picLocks noChangeAspect="1"/>
          </p:cNvPicPr>
          <p:nvPr/>
        </p:nvPicPr>
        <p:blipFill>
          <a:blip r:embed="rId3"/>
          <a:stretch>
            <a:fillRect/>
          </a:stretch>
        </p:blipFill>
        <p:spPr>
          <a:xfrm>
            <a:off x="8369283" y="2113280"/>
            <a:ext cx="2794174" cy="3805382"/>
          </a:xfrm>
          <a:prstGeom prst="rect">
            <a:avLst/>
          </a:prstGeom>
          <a:ln>
            <a:solidFill>
              <a:schemeClr val="tx1"/>
            </a:solidFill>
          </a:ln>
        </p:spPr>
      </p:pic>
      <p:sp>
        <p:nvSpPr>
          <p:cNvPr id="5" name="Slide Number Placeholder 4">
            <a:extLst>
              <a:ext uri="{FF2B5EF4-FFF2-40B4-BE49-F238E27FC236}">
                <a16:creationId xmlns:a16="http://schemas.microsoft.com/office/drawing/2014/main" id="{3BC77B9F-BCE5-5743-AE9E-1BAEE7517ED0}"/>
              </a:ext>
            </a:extLst>
          </p:cNvPr>
          <p:cNvSpPr>
            <a:spLocks noGrp="1"/>
          </p:cNvSpPr>
          <p:nvPr>
            <p:ph type="sldNum" sz="quarter" idx="12"/>
          </p:nvPr>
        </p:nvSpPr>
        <p:spPr/>
        <p:txBody>
          <a:bodyPr/>
          <a:lstStyle/>
          <a:p>
            <a:fld id="{48D382CE-7111-4945-887B-652FA2418005}" type="slidenum">
              <a:rPr lang="en-US" smtClean="0"/>
              <a:t>10</a:t>
            </a:fld>
            <a:endParaRPr lang="en-US"/>
          </a:p>
        </p:txBody>
      </p:sp>
    </p:spTree>
    <p:extLst>
      <p:ext uri="{BB962C8B-B14F-4D97-AF65-F5344CB8AC3E}">
        <p14:creationId xmlns:p14="http://schemas.microsoft.com/office/powerpoint/2010/main" val="3737454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7AB7B-DE1F-3B44-9915-A8BDF589612F}"/>
              </a:ext>
            </a:extLst>
          </p:cNvPr>
          <p:cNvSpPr>
            <a:spLocks noGrp="1"/>
          </p:cNvSpPr>
          <p:nvPr>
            <p:ph type="title"/>
          </p:nvPr>
        </p:nvSpPr>
        <p:spPr>
          <a:xfrm>
            <a:off x="572493" y="671884"/>
            <a:ext cx="11047014" cy="818101"/>
          </a:xfrm>
        </p:spPr>
        <p:txBody>
          <a:bodyPr anchor="b">
            <a:normAutofit/>
          </a:bodyPr>
          <a:lstStyle/>
          <a:p>
            <a:r>
              <a:rPr lang="en-US" dirty="0" err="1"/>
              <a:t>カナダの基本情報</a:t>
            </a:r>
            <a:endParaRPr lang="en-US" dirty="0"/>
          </a:p>
        </p:txBody>
      </p:sp>
      <p:pic>
        <p:nvPicPr>
          <p:cNvPr id="4" name="Picture 3">
            <a:extLst>
              <a:ext uri="{FF2B5EF4-FFF2-40B4-BE49-F238E27FC236}">
                <a16:creationId xmlns:a16="http://schemas.microsoft.com/office/drawing/2014/main" id="{3FACDDC3-3AB3-4847-88B2-A8959BDE8E0E}"/>
              </a:ext>
            </a:extLst>
          </p:cNvPr>
          <p:cNvPicPr>
            <a:picLocks noChangeAspect="1"/>
          </p:cNvPicPr>
          <p:nvPr/>
        </p:nvPicPr>
        <p:blipFill rotWithShape="1">
          <a:blip r:embed="rId2"/>
          <a:srcRect l="2013" r="3727" b="-1"/>
          <a:stretch/>
        </p:blipFill>
        <p:spPr>
          <a:xfrm>
            <a:off x="572492" y="1808205"/>
            <a:ext cx="4126571" cy="4377911"/>
          </a:xfrm>
          <a:custGeom>
            <a:avLst/>
            <a:gdLst/>
            <a:ahLst/>
            <a:cxnLst/>
            <a:rect l="l" t="t" r="r" b="b"/>
            <a:pathLst>
              <a:path w="3807743" h="6307845">
                <a:moveTo>
                  <a:pt x="723201" y="386"/>
                </a:moveTo>
                <a:cubicBezTo>
                  <a:pt x="853884" y="-4204"/>
                  <a:pt x="1013493" y="33912"/>
                  <a:pt x="1176100" y="22622"/>
                </a:cubicBezTo>
                <a:cubicBezTo>
                  <a:pt x="1230302" y="18859"/>
                  <a:pt x="1281736" y="20622"/>
                  <a:pt x="1331852" y="24473"/>
                </a:cubicBezTo>
                <a:lnTo>
                  <a:pt x="1439547" y="34944"/>
                </a:lnTo>
                <a:lnTo>
                  <a:pt x="1484197" y="36226"/>
                </a:lnTo>
                <a:cubicBezTo>
                  <a:pt x="1535166" y="35421"/>
                  <a:pt x="1586369" y="31625"/>
                  <a:pt x="1636625" y="22622"/>
                </a:cubicBezTo>
                <a:cubicBezTo>
                  <a:pt x="1686882" y="13619"/>
                  <a:pt x="1729837" y="10653"/>
                  <a:pt x="1768740" y="10885"/>
                </a:cubicBezTo>
                <a:lnTo>
                  <a:pt x="1829538" y="15086"/>
                </a:lnTo>
                <a:lnTo>
                  <a:pt x="1869968" y="7996"/>
                </a:lnTo>
                <a:cubicBezTo>
                  <a:pt x="1953577" y="-31"/>
                  <a:pt x="2036989" y="9808"/>
                  <a:pt x="2112925" y="20118"/>
                </a:cubicBezTo>
                <a:lnTo>
                  <a:pt x="2119331" y="20977"/>
                </a:lnTo>
                <a:lnTo>
                  <a:pt x="2221855" y="13374"/>
                </a:lnTo>
                <a:cubicBezTo>
                  <a:pt x="2261207" y="12845"/>
                  <a:pt x="2298379" y="14359"/>
                  <a:pt x="2333484" y="16393"/>
                </a:cubicBezTo>
                <a:lnTo>
                  <a:pt x="2372613" y="18812"/>
                </a:lnTo>
                <a:lnTo>
                  <a:pt x="2404945" y="9387"/>
                </a:lnTo>
                <a:cubicBezTo>
                  <a:pt x="2452532" y="1754"/>
                  <a:pt x="2506192" y="9333"/>
                  <a:pt x="2561622" y="17814"/>
                </a:cubicBezTo>
                <a:lnTo>
                  <a:pt x="2583950" y="20591"/>
                </a:lnTo>
                <a:lnTo>
                  <a:pt x="2643527" y="20319"/>
                </a:lnTo>
                <a:cubicBezTo>
                  <a:pt x="2669677" y="20426"/>
                  <a:pt x="2697963" y="20717"/>
                  <a:pt x="2727392" y="21103"/>
                </a:cubicBezTo>
                <a:lnTo>
                  <a:pt x="2786908" y="21989"/>
                </a:lnTo>
                <a:lnTo>
                  <a:pt x="2846459" y="13267"/>
                </a:lnTo>
                <a:cubicBezTo>
                  <a:pt x="2896401" y="10176"/>
                  <a:pt x="2960607" y="12733"/>
                  <a:pt x="3036361" y="17072"/>
                </a:cubicBezTo>
                <a:lnTo>
                  <a:pt x="3129100" y="22671"/>
                </a:lnTo>
                <a:lnTo>
                  <a:pt x="3130653" y="22622"/>
                </a:lnTo>
                <a:cubicBezTo>
                  <a:pt x="3178874" y="19804"/>
                  <a:pt x="3260845" y="26231"/>
                  <a:pt x="3352422" y="32691"/>
                </a:cubicBezTo>
                <a:lnTo>
                  <a:pt x="3362608" y="33356"/>
                </a:lnTo>
                <a:lnTo>
                  <a:pt x="3446036" y="35579"/>
                </a:lnTo>
                <a:cubicBezTo>
                  <a:pt x="3550323" y="36566"/>
                  <a:pt x="3662083" y="33535"/>
                  <a:pt x="3778601" y="22622"/>
                </a:cubicBezTo>
                <a:cubicBezTo>
                  <a:pt x="3793981" y="243672"/>
                  <a:pt x="3764152" y="318695"/>
                  <a:pt x="3778601" y="467157"/>
                </a:cubicBezTo>
                <a:cubicBezTo>
                  <a:pt x="3790077" y="557563"/>
                  <a:pt x="3783697" y="684218"/>
                  <a:pt x="3777639" y="811856"/>
                </a:cubicBezTo>
                <a:lnTo>
                  <a:pt x="3773760" y="922625"/>
                </a:lnTo>
                <a:lnTo>
                  <a:pt x="3778601" y="974384"/>
                </a:lnTo>
                <a:cubicBezTo>
                  <a:pt x="3785784" y="1003717"/>
                  <a:pt x="3785160" y="1041120"/>
                  <a:pt x="3781239" y="1085904"/>
                </a:cubicBezTo>
                <a:lnTo>
                  <a:pt x="3776107" y="1132519"/>
                </a:lnTo>
                <a:lnTo>
                  <a:pt x="3778601" y="1162456"/>
                </a:lnTo>
                <a:cubicBezTo>
                  <a:pt x="3791360" y="1256797"/>
                  <a:pt x="3774958" y="1367020"/>
                  <a:pt x="3763568" y="1469787"/>
                </a:cubicBezTo>
                <a:lnTo>
                  <a:pt x="3758806" y="1520515"/>
                </a:lnTo>
                <a:lnTo>
                  <a:pt x="3760417" y="1549437"/>
                </a:lnTo>
                <a:cubicBezTo>
                  <a:pt x="3764298" y="1588133"/>
                  <a:pt x="3770171" y="1628243"/>
                  <a:pt x="3778601" y="1669683"/>
                </a:cubicBezTo>
                <a:cubicBezTo>
                  <a:pt x="3846039" y="2001203"/>
                  <a:pt x="3774784" y="2142285"/>
                  <a:pt x="3778601" y="2364982"/>
                </a:cubicBezTo>
                <a:lnTo>
                  <a:pt x="3776565" y="2406088"/>
                </a:lnTo>
                <a:lnTo>
                  <a:pt x="3778601" y="2427673"/>
                </a:lnTo>
                <a:cubicBezTo>
                  <a:pt x="3821357" y="2695960"/>
                  <a:pt x="3735684" y="2699438"/>
                  <a:pt x="3778601" y="2809517"/>
                </a:cubicBezTo>
                <a:cubicBezTo>
                  <a:pt x="3789330" y="2837037"/>
                  <a:pt x="3791666" y="2872927"/>
                  <a:pt x="3789892" y="2914654"/>
                </a:cubicBezTo>
                <a:lnTo>
                  <a:pt x="3784971" y="2966248"/>
                </a:lnTo>
                <a:lnTo>
                  <a:pt x="3796722" y="3024078"/>
                </a:lnTo>
                <a:cubicBezTo>
                  <a:pt x="3809238" y="3115139"/>
                  <a:pt x="3806232" y="3210898"/>
                  <a:pt x="3799338" y="3302850"/>
                </a:cubicBezTo>
                <a:lnTo>
                  <a:pt x="3787405" y="3438354"/>
                </a:lnTo>
                <a:lnTo>
                  <a:pt x="3790719" y="3460532"/>
                </a:lnTo>
                <a:cubicBezTo>
                  <a:pt x="3797323" y="3541872"/>
                  <a:pt x="3789007" y="3624193"/>
                  <a:pt x="3780361" y="3709762"/>
                </a:cubicBezTo>
                <a:lnTo>
                  <a:pt x="3780169" y="3712283"/>
                </a:lnTo>
                <a:lnTo>
                  <a:pt x="3781239" y="3768266"/>
                </a:lnTo>
                <a:cubicBezTo>
                  <a:pt x="3780994" y="3815588"/>
                  <a:pt x="3779902" y="3863939"/>
                  <a:pt x="3778794" y="3912511"/>
                </a:cubicBezTo>
                <a:lnTo>
                  <a:pt x="3776324" y="4054010"/>
                </a:lnTo>
                <a:lnTo>
                  <a:pt x="3778601" y="4074733"/>
                </a:lnTo>
                <a:cubicBezTo>
                  <a:pt x="3822365" y="4336760"/>
                  <a:pt x="3765189" y="4482586"/>
                  <a:pt x="3778601" y="4644650"/>
                </a:cubicBezTo>
                <a:cubicBezTo>
                  <a:pt x="3781954" y="4685166"/>
                  <a:pt x="3782850" y="4718916"/>
                  <a:pt x="3782504" y="4749344"/>
                </a:cubicBezTo>
                <a:lnTo>
                  <a:pt x="3780512" y="4796832"/>
                </a:lnTo>
                <a:lnTo>
                  <a:pt x="3786260" y="4877451"/>
                </a:lnTo>
                <a:cubicBezTo>
                  <a:pt x="3786165" y="4918212"/>
                  <a:pt x="3784020" y="4964155"/>
                  <a:pt x="3781623" y="5015963"/>
                </a:cubicBezTo>
                <a:lnTo>
                  <a:pt x="3779076" y="5087925"/>
                </a:lnTo>
                <a:lnTo>
                  <a:pt x="3779599" y="5155456"/>
                </a:lnTo>
                <a:lnTo>
                  <a:pt x="3775907" y="5219073"/>
                </a:lnTo>
                <a:lnTo>
                  <a:pt x="3778601" y="5402640"/>
                </a:lnTo>
                <a:cubicBezTo>
                  <a:pt x="3780494" y="5441637"/>
                  <a:pt x="3781680" y="5475146"/>
                  <a:pt x="3782335" y="5504141"/>
                </a:cubicBezTo>
                <a:lnTo>
                  <a:pt x="3782798" y="5566951"/>
                </a:lnTo>
                <a:lnTo>
                  <a:pt x="3786885" y="5599303"/>
                </a:lnTo>
                <a:cubicBezTo>
                  <a:pt x="3799534" y="5776838"/>
                  <a:pt x="3769350" y="6111156"/>
                  <a:pt x="3778601" y="6291711"/>
                </a:cubicBezTo>
                <a:cubicBezTo>
                  <a:pt x="3687392" y="6306733"/>
                  <a:pt x="3632350" y="6304889"/>
                  <a:pt x="3574752" y="6300212"/>
                </a:cubicBezTo>
                <a:lnTo>
                  <a:pt x="3545837" y="6297718"/>
                </a:lnTo>
                <a:lnTo>
                  <a:pt x="3527963" y="6296834"/>
                </a:lnTo>
                <a:cubicBezTo>
                  <a:pt x="3482151" y="6294419"/>
                  <a:pt x="3430025" y="6291672"/>
                  <a:pt x="3355561" y="6291711"/>
                </a:cubicBezTo>
                <a:cubicBezTo>
                  <a:pt x="3304843" y="6293555"/>
                  <a:pt x="3262749" y="6292377"/>
                  <a:pt x="3225711" y="6290098"/>
                </a:cubicBezTo>
                <a:lnTo>
                  <a:pt x="3218247" y="6289525"/>
                </a:lnTo>
                <a:lnTo>
                  <a:pt x="3198550" y="6289212"/>
                </a:lnTo>
                <a:cubicBezTo>
                  <a:pt x="3144315" y="6287803"/>
                  <a:pt x="3088976" y="6286105"/>
                  <a:pt x="3034921" y="6284968"/>
                </a:cubicBezTo>
                <a:lnTo>
                  <a:pt x="2973802" y="6284626"/>
                </a:lnTo>
                <a:lnTo>
                  <a:pt x="2932520" y="6291711"/>
                </a:lnTo>
                <a:cubicBezTo>
                  <a:pt x="2893699" y="6300111"/>
                  <a:pt x="2847670" y="6301992"/>
                  <a:pt x="2797581" y="6300669"/>
                </a:cubicBezTo>
                <a:lnTo>
                  <a:pt x="2672392" y="6292599"/>
                </a:lnTo>
                <a:lnTo>
                  <a:pt x="2629726" y="6293120"/>
                </a:lnTo>
                <a:lnTo>
                  <a:pt x="2540544" y="6284698"/>
                </a:lnTo>
                <a:lnTo>
                  <a:pt x="2473475" y="6280786"/>
                </a:lnTo>
                <a:cubicBezTo>
                  <a:pt x="2419724" y="6279900"/>
                  <a:pt x="2368202" y="6282437"/>
                  <a:pt x="2322057" y="6291711"/>
                </a:cubicBezTo>
                <a:cubicBezTo>
                  <a:pt x="2275912" y="6300985"/>
                  <a:pt x="2236301" y="6305003"/>
                  <a:pt x="2199195" y="6305968"/>
                </a:cubicBezTo>
                <a:lnTo>
                  <a:pt x="2094190" y="6302012"/>
                </a:lnTo>
                <a:lnTo>
                  <a:pt x="2029724" y="6307766"/>
                </a:lnTo>
                <a:cubicBezTo>
                  <a:pt x="1971866" y="6308389"/>
                  <a:pt x="1916420" y="6305265"/>
                  <a:pt x="1864312" y="6301339"/>
                </a:cubicBezTo>
                <a:lnTo>
                  <a:pt x="1761307" y="6293375"/>
                </a:lnTo>
                <a:lnTo>
                  <a:pt x="1745972" y="6293782"/>
                </a:lnTo>
                <a:cubicBezTo>
                  <a:pt x="1699734" y="6294177"/>
                  <a:pt x="1664143" y="6292827"/>
                  <a:pt x="1633352" y="6291083"/>
                </a:cubicBezTo>
                <a:lnTo>
                  <a:pt x="1621369" y="6290324"/>
                </a:lnTo>
                <a:lnTo>
                  <a:pt x="1599140" y="6291711"/>
                </a:lnTo>
                <a:cubicBezTo>
                  <a:pt x="1564093" y="6296354"/>
                  <a:pt x="1527169" y="6296254"/>
                  <a:pt x="1488567" y="6294097"/>
                </a:cubicBezTo>
                <a:lnTo>
                  <a:pt x="1429716" y="6289243"/>
                </a:lnTo>
                <a:lnTo>
                  <a:pt x="1401008" y="6291711"/>
                </a:lnTo>
                <a:cubicBezTo>
                  <a:pt x="1314301" y="6301163"/>
                  <a:pt x="1222976" y="6299856"/>
                  <a:pt x="1127367" y="6296839"/>
                </a:cubicBezTo>
                <a:lnTo>
                  <a:pt x="1062601" y="6295730"/>
                </a:lnTo>
                <a:lnTo>
                  <a:pt x="964991" y="6305909"/>
                </a:lnTo>
                <a:cubicBezTo>
                  <a:pt x="833250" y="6307778"/>
                  <a:pt x="714190" y="6280255"/>
                  <a:pt x="603122" y="6291711"/>
                </a:cubicBezTo>
                <a:cubicBezTo>
                  <a:pt x="455032" y="6306986"/>
                  <a:pt x="261206" y="6260346"/>
                  <a:pt x="30143" y="6291711"/>
                </a:cubicBezTo>
                <a:cubicBezTo>
                  <a:pt x="-1198" y="6167281"/>
                  <a:pt x="7291" y="6044138"/>
                  <a:pt x="19371" y="5934598"/>
                </a:cubicBezTo>
                <a:lnTo>
                  <a:pt x="33559" y="5801663"/>
                </a:lnTo>
                <a:lnTo>
                  <a:pt x="30143" y="5784485"/>
                </a:lnTo>
                <a:cubicBezTo>
                  <a:pt x="7257" y="5691455"/>
                  <a:pt x="7506" y="5585492"/>
                  <a:pt x="13352" y="5476692"/>
                </a:cubicBezTo>
                <a:lnTo>
                  <a:pt x="21882" y="5346809"/>
                </a:lnTo>
                <a:lnTo>
                  <a:pt x="22064" y="5339439"/>
                </a:lnTo>
                <a:lnTo>
                  <a:pt x="29601" y="5166357"/>
                </a:lnTo>
                <a:lnTo>
                  <a:pt x="30143" y="5151877"/>
                </a:lnTo>
                <a:cubicBezTo>
                  <a:pt x="30018" y="5125783"/>
                  <a:pt x="30111" y="5102484"/>
                  <a:pt x="30346" y="5081409"/>
                </a:cubicBezTo>
                <a:lnTo>
                  <a:pt x="30433" y="5076663"/>
                </a:lnTo>
                <a:lnTo>
                  <a:pt x="30143" y="4963804"/>
                </a:lnTo>
                <a:cubicBezTo>
                  <a:pt x="27040" y="4910138"/>
                  <a:pt x="27067" y="4856021"/>
                  <a:pt x="28459" y="4800989"/>
                </a:cubicBezTo>
                <a:lnTo>
                  <a:pt x="30399" y="4750796"/>
                </a:lnTo>
                <a:lnTo>
                  <a:pt x="31514" y="4666872"/>
                </a:lnTo>
                <a:lnTo>
                  <a:pt x="34697" y="4639551"/>
                </a:lnTo>
                <a:lnTo>
                  <a:pt x="34963" y="4632686"/>
                </a:lnTo>
                <a:cubicBezTo>
                  <a:pt x="37318" y="4575362"/>
                  <a:pt x="39271" y="4516661"/>
                  <a:pt x="39056" y="4456118"/>
                </a:cubicBezTo>
                <a:lnTo>
                  <a:pt x="36996" y="4412759"/>
                </a:lnTo>
                <a:lnTo>
                  <a:pt x="30143" y="4388188"/>
                </a:lnTo>
                <a:cubicBezTo>
                  <a:pt x="7389" y="4328002"/>
                  <a:pt x="11492" y="4256950"/>
                  <a:pt x="19232" y="4188739"/>
                </a:cubicBezTo>
                <a:lnTo>
                  <a:pt x="23985" y="4147809"/>
                </a:lnTo>
                <a:lnTo>
                  <a:pt x="23690" y="4087290"/>
                </a:lnTo>
                <a:lnTo>
                  <a:pt x="29097" y="3984687"/>
                </a:lnTo>
                <a:lnTo>
                  <a:pt x="28035" y="3962690"/>
                </a:lnTo>
                <a:cubicBezTo>
                  <a:pt x="28525" y="3945828"/>
                  <a:pt x="30052" y="3926691"/>
                  <a:pt x="32148" y="3905387"/>
                </a:cubicBezTo>
                <a:lnTo>
                  <a:pt x="34754" y="3881032"/>
                </a:lnTo>
                <a:lnTo>
                  <a:pt x="39206" y="3802233"/>
                </a:lnTo>
                <a:cubicBezTo>
                  <a:pt x="39778" y="3763353"/>
                  <a:pt x="37619" y="3728800"/>
                  <a:pt x="30143" y="3698588"/>
                </a:cubicBezTo>
                <a:cubicBezTo>
                  <a:pt x="7714" y="3607954"/>
                  <a:pt x="33117" y="3482508"/>
                  <a:pt x="36579" y="3365983"/>
                </a:cubicBezTo>
                <a:lnTo>
                  <a:pt x="36510" y="3356621"/>
                </a:lnTo>
                <a:lnTo>
                  <a:pt x="30143" y="3311044"/>
                </a:lnTo>
                <a:cubicBezTo>
                  <a:pt x="14271" y="3224157"/>
                  <a:pt x="11445" y="3149243"/>
                  <a:pt x="14856" y="3082749"/>
                </a:cubicBezTo>
                <a:lnTo>
                  <a:pt x="22229" y="3005366"/>
                </a:lnTo>
                <a:lnTo>
                  <a:pt x="27244" y="2895198"/>
                </a:lnTo>
                <a:cubicBezTo>
                  <a:pt x="29143" y="2848776"/>
                  <a:pt x="30527" y="2799531"/>
                  <a:pt x="30143" y="2746826"/>
                </a:cubicBezTo>
                <a:lnTo>
                  <a:pt x="36784" y="2638240"/>
                </a:lnTo>
                <a:lnTo>
                  <a:pt x="30143" y="2615745"/>
                </a:lnTo>
                <a:cubicBezTo>
                  <a:pt x="-20952" y="2495890"/>
                  <a:pt x="17898" y="2340273"/>
                  <a:pt x="37923" y="2201958"/>
                </a:cubicBezTo>
                <a:lnTo>
                  <a:pt x="42734" y="2158379"/>
                </a:lnTo>
                <a:lnTo>
                  <a:pt x="30143" y="2114218"/>
                </a:lnTo>
                <a:cubicBezTo>
                  <a:pt x="2269" y="2040950"/>
                  <a:pt x="-2735" y="1972014"/>
                  <a:pt x="1162" y="1906697"/>
                </a:cubicBezTo>
                <a:lnTo>
                  <a:pt x="6289" y="1854885"/>
                </a:lnTo>
                <a:lnTo>
                  <a:pt x="8053" y="1809168"/>
                </a:lnTo>
                <a:cubicBezTo>
                  <a:pt x="9832" y="1790244"/>
                  <a:pt x="12470" y="1771472"/>
                  <a:pt x="15415" y="1752867"/>
                </a:cubicBezTo>
                <a:lnTo>
                  <a:pt x="30925" y="1652561"/>
                </a:lnTo>
                <a:lnTo>
                  <a:pt x="30143" y="1606992"/>
                </a:lnTo>
                <a:cubicBezTo>
                  <a:pt x="28397" y="1588584"/>
                  <a:pt x="27931" y="1568665"/>
                  <a:pt x="28348" y="1547550"/>
                </a:cubicBezTo>
                <a:lnTo>
                  <a:pt x="29206" y="1531212"/>
                </a:lnTo>
                <a:lnTo>
                  <a:pt x="23637" y="1487282"/>
                </a:lnTo>
                <a:cubicBezTo>
                  <a:pt x="16479" y="1367166"/>
                  <a:pt x="59638" y="1246041"/>
                  <a:pt x="30143" y="1156757"/>
                </a:cubicBezTo>
                <a:cubicBezTo>
                  <a:pt x="21716" y="1131248"/>
                  <a:pt x="18318" y="1090735"/>
                  <a:pt x="17757" y="1041370"/>
                </a:cubicBezTo>
                <a:lnTo>
                  <a:pt x="18463" y="985697"/>
                </a:lnTo>
                <a:lnTo>
                  <a:pt x="16239" y="975915"/>
                </a:lnTo>
                <a:cubicBezTo>
                  <a:pt x="13541" y="957312"/>
                  <a:pt x="12597" y="940330"/>
                  <a:pt x="12862" y="924477"/>
                </a:cubicBezTo>
                <a:lnTo>
                  <a:pt x="23640" y="845857"/>
                </a:lnTo>
                <a:lnTo>
                  <a:pt x="30907" y="688163"/>
                </a:lnTo>
                <a:lnTo>
                  <a:pt x="31375" y="662715"/>
                </a:lnTo>
                <a:lnTo>
                  <a:pt x="30143" y="655230"/>
                </a:lnTo>
                <a:cubicBezTo>
                  <a:pt x="20345" y="615334"/>
                  <a:pt x="17924" y="569960"/>
                  <a:pt x="19185" y="520814"/>
                </a:cubicBezTo>
                <a:lnTo>
                  <a:pt x="26662" y="415314"/>
                </a:lnTo>
                <a:lnTo>
                  <a:pt x="25635" y="383217"/>
                </a:lnTo>
                <a:cubicBezTo>
                  <a:pt x="25461" y="243905"/>
                  <a:pt x="35455" y="113017"/>
                  <a:pt x="30143" y="22622"/>
                </a:cubicBezTo>
                <a:cubicBezTo>
                  <a:pt x="90096" y="13526"/>
                  <a:pt x="146841" y="12585"/>
                  <a:pt x="200495" y="15390"/>
                </a:cubicBezTo>
                <a:lnTo>
                  <a:pt x="324102" y="27794"/>
                </a:lnTo>
                <a:lnTo>
                  <a:pt x="329634" y="27979"/>
                </a:lnTo>
                <a:cubicBezTo>
                  <a:pt x="398332" y="30204"/>
                  <a:pt x="468106" y="31425"/>
                  <a:pt x="551798" y="27886"/>
                </a:cubicBezTo>
                <a:lnTo>
                  <a:pt x="592464" y="25476"/>
                </a:lnTo>
                <a:lnTo>
                  <a:pt x="603122" y="22622"/>
                </a:lnTo>
                <a:cubicBezTo>
                  <a:pt x="639294" y="8191"/>
                  <a:pt x="679641" y="1916"/>
                  <a:pt x="723201" y="386"/>
                </a:cubicBezTo>
                <a:close/>
              </a:path>
            </a:pathLst>
          </a:custGeom>
        </p:spPr>
      </p:pic>
      <p:sp>
        <p:nvSpPr>
          <p:cNvPr id="3" name="Content Placeholder 2">
            <a:extLst>
              <a:ext uri="{FF2B5EF4-FFF2-40B4-BE49-F238E27FC236}">
                <a16:creationId xmlns:a16="http://schemas.microsoft.com/office/drawing/2014/main" id="{35664DAE-E387-7443-8616-82B7F6AB53AA}"/>
              </a:ext>
            </a:extLst>
          </p:cNvPr>
          <p:cNvSpPr>
            <a:spLocks noGrp="1"/>
          </p:cNvSpPr>
          <p:nvPr>
            <p:ph idx="1"/>
          </p:nvPr>
        </p:nvSpPr>
        <p:spPr>
          <a:xfrm>
            <a:off x="4905956" y="1808205"/>
            <a:ext cx="6830773" cy="4548145"/>
          </a:xfrm>
        </p:spPr>
        <p:txBody>
          <a:bodyPr anchor="t">
            <a:normAutofit fontScale="85000" lnSpcReduction="10000"/>
          </a:bodyPr>
          <a:lstStyle/>
          <a:p>
            <a:r>
              <a:rPr lang="ja-JP" altLang="en-US" dirty="0">
                <a:latin typeface="Meiryo" panose="020B0604030504040204" pitchFamily="34" charset="-128"/>
                <a:ea typeface="Meiryo" panose="020B0604030504040204" pitchFamily="34" charset="-128"/>
              </a:rPr>
              <a:t>人口</a:t>
            </a:r>
            <a:r>
              <a:rPr lang="en-US" altLang="ja-JP" dirty="0">
                <a:latin typeface="Meiryo" panose="020B0604030504040204" pitchFamily="34" charset="-128"/>
                <a:ea typeface="Meiryo" panose="020B0604030504040204" pitchFamily="34" charset="-128"/>
              </a:rPr>
              <a:t>3,900</a:t>
            </a:r>
            <a:r>
              <a:rPr lang="ja-JP" altLang="en-US" dirty="0">
                <a:latin typeface="Meiryo" panose="020B0604030504040204" pitchFamily="34" charset="-128"/>
                <a:ea typeface="Meiryo" panose="020B0604030504040204" pitchFamily="34" charset="-128"/>
              </a:rPr>
              <a:t>万人</a:t>
            </a:r>
            <a:endParaRPr lang="en-CA"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人口増加中：</a:t>
            </a:r>
            <a:r>
              <a:rPr lang="en-US" altLang="ja-JP" dirty="0">
                <a:latin typeface="Meiryo" panose="020B0604030504040204" pitchFamily="34" charset="-128"/>
                <a:ea typeface="Meiryo" panose="020B0604030504040204" pitchFamily="34" charset="-128"/>
              </a:rPr>
              <a:t>2022</a:t>
            </a:r>
            <a:r>
              <a:rPr lang="ja-JP" altLang="en-US" dirty="0">
                <a:latin typeface="Meiryo" panose="020B0604030504040204" pitchFamily="34" charset="-128"/>
                <a:ea typeface="Meiryo" panose="020B0604030504040204" pitchFamily="34" charset="-128"/>
              </a:rPr>
              <a:t>年は約</a:t>
            </a:r>
            <a:r>
              <a:rPr lang="en-US" altLang="ja-JP" dirty="0">
                <a:latin typeface="Meiryo" panose="020B0604030504040204" pitchFamily="34" charset="-128"/>
                <a:ea typeface="Meiryo" panose="020B0604030504040204" pitchFamily="34" charset="-128"/>
              </a:rPr>
              <a:t>70</a:t>
            </a:r>
            <a:r>
              <a:rPr lang="ja-JP" altLang="en-US" dirty="0">
                <a:latin typeface="Meiryo" panose="020B0604030504040204" pitchFamily="34" charset="-128"/>
                <a:ea typeface="Meiryo" panose="020B0604030504040204" pitchFamily="34" charset="-128"/>
              </a:rPr>
              <a:t>万人増</a:t>
            </a:r>
            <a:r>
              <a:rPr lang="en-US" altLang="ja-JP" dirty="0">
                <a:latin typeface="Meiryo" panose="020B0604030504040204" pitchFamily="34" charset="-128"/>
                <a:ea typeface="Meiryo" panose="020B0604030504040204" pitchFamily="34" charset="-128"/>
              </a:rPr>
              <a:t>*</a:t>
            </a:r>
            <a:endParaRPr lang="en-CA"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高齢者</a:t>
            </a:r>
            <a:r>
              <a:rPr lang="en-US" altLang="ja-JP" dirty="0">
                <a:latin typeface="Meiryo" panose="020B0604030504040204" pitchFamily="34" charset="-128"/>
                <a:ea typeface="Meiryo" panose="020B0604030504040204" pitchFamily="34" charset="-128"/>
              </a:rPr>
              <a:t> 19</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  </a:t>
            </a:r>
            <a:r>
              <a:rPr lang="ja-JP" altLang="en-US" dirty="0">
                <a:latin typeface="Meiryo" panose="020B0604030504040204" pitchFamily="34" charset="-128"/>
                <a:ea typeface="Meiryo" panose="020B0604030504040204" pitchFamily="34" charset="-128"/>
              </a:rPr>
              <a:t>子ども（</a:t>
            </a:r>
            <a:r>
              <a:rPr lang="en-US" altLang="ja-JP" dirty="0">
                <a:latin typeface="Meiryo" panose="020B0604030504040204" pitchFamily="34" charset="-128"/>
                <a:ea typeface="Meiryo" panose="020B0604030504040204" pitchFamily="34" charset="-128"/>
              </a:rPr>
              <a:t>0〜14</a:t>
            </a:r>
            <a:r>
              <a:rPr lang="ja-JP" altLang="en-US" dirty="0">
                <a:latin typeface="Meiryo" panose="020B0604030504040204" pitchFamily="34" charset="-128"/>
                <a:ea typeface="Meiryo" panose="020B0604030504040204" pitchFamily="34" charset="-128"/>
              </a:rPr>
              <a:t>歳</a:t>
            </a:r>
            <a:r>
              <a:rPr lang="en-US" altLang="ja-JP" dirty="0">
                <a:latin typeface="Meiryo" panose="020B0604030504040204" pitchFamily="34" charset="-128"/>
                <a:ea typeface="Meiryo" panose="020B0604030504040204" pitchFamily="34" charset="-128"/>
              </a:rPr>
              <a:t>)15.6</a:t>
            </a:r>
            <a:r>
              <a:rPr lang="ja-JP" altLang="en-US" dirty="0">
                <a:latin typeface="Meiryo" panose="020B0604030504040204" pitchFamily="34" charset="-128"/>
                <a:ea typeface="Meiryo" panose="020B0604030504040204" pitchFamily="34" charset="-128"/>
              </a:rPr>
              <a:t>％</a:t>
            </a:r>
            <a:r>
              <a:rPr lang="en-US" altLang="ja-JP" dirty="0">
                <a:latin typeface="Meiryo" panose="020B0604030504040204" pitchFamily="34" charset="-128"/>
                <a:ea typeface="Meiryo" panose="020B0604030504040204" pitchFamily="34" charset="-128"/>
              </a:rPr>
              <a:t>*</a:t>
            </a:r>
          </a:p>
          <a:p>
            <a:r>
              <a:rPr lang="ja-JP" altLang="en-US" dirty="0">
                <a:latin typeface="Meiryo" panose="020B0604030504040204" pitchFamily="34" charset="-128"/>
                <a:ea typeface="Meiryo" panose="020B0604030504040204" pitchFamily="34" charset="-128"/>
              </a:rPr>
              <a:t>難民・移民を積極的に受け入れている</a:t>
            </a:r>
            <a:endParaRPr lang="en-CA"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年間</a:t>
            </a:r>
            <a:r>
              <a:rPr lang="en-US" altLang="ja-JP" dirty="0">
                <a:latin typeface="Meiryo" panose="020B0604030504040204" pitchFamily="34" charset="-128"/>
                <a:ea typeface="Meiryo" panose="020B0604030504040204" pitchFamily="34" charset="-128"/>
              </a:rPr>
              <a:t>50</a:t>
            </a:r>
            <a:r>
              <a:rPr lang="ja-JP" altLang="en-US" dirty="0">
                <a:latin typeface="Meiryo" panose="020B0604030504040204" pitchFamily="34" charset="-128"/>
                <a:ea typeface="Meiryo" panose="020B0604030504040204" pitchFamily="34" charset="-128"/>
              </a:rPr>
              <a:t>万人の経済移民</a:t>
            </a:r>
            <a:r>
              <a:rPr lang="en-US" altLang="ja-JP" dirty="0">
                <a:latin typeface="Meiryo" panose="020B0604030504040204" pitchFamily="34" charset="-128"/>
                <a:ea typeface="Meiryo" panose="020B0604030504040204" pitchFamily="34" charset="-128"/>
              </a:rPr>
              <a:t>*</a:t>
            </a:r>
            <a:endParaRPr lang="en-CA"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都市部は特に移民が多い</a:t>
            </a:r>
            <a:endParaRPr lang="en-CA" altLang="ja-JP" dirty="0">
              <a:latin typeface="Meiryo" panose="020B0604030504040204" pitchFamily="34" charset="-128"/>
              <a:ea typeface="Meiryo" panose="020B0604030504040204" pitchFamily="34" charset="-128"/>
            </a:endParaRPr>
          </a:p>
          <a:p>
            <a:r>
              <a:rPr lang="ja-JP" altLang="en-US" dirty="0">
                <a:latin typeface="Meiryo" panose="020B0604030504040204" pitchFamily="34" charset="-128"/>
                <a:ea typeface="Meiryo" panose="020B0604030504040204" pitchFamily="34" charset="-128"/>
              </a:rPr>
              <a:t>アメリカと似ているところもあれば大きな違いもある</a:t>
            </a:r>
            <a:endParaRPr lang="en-CA"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医療制度や福祉制度（税金による）がある</a:t>
            </a:r>
            <a:endParaRPr lang="en-CA" altLang="ja-JP" dirty="0">
              <a:latin typeface="Meiryo" panose="020B0604030504040204" pitchFamily="34" charset="-128"/>
              <a:ea typeface="Meiryo" panose="020B0604030504040204" pitchFamily="34" charset="-128"/>
            </a:endParaRPr>
          </a:p>
          <a:p>
            <a:pPr lvl="1"/>
            <a:r>
              <a:rPr lang="ja-JP" altLang="en-US" dirty="0">
                <a:latin typeface="Meiryo" panose="020B0604030504040204" pitchFamily="34" charset="-128"/>
                <a:ea typeface="Meiryo" panose="020B0604030504040204" pitchFamily="34" charset="-128"/>
              </a:rPr>
              <a:t>公務員や準公務員の組合が強くストライキもある</a:t>
            </a:r>
            <a:endParaRPr lang="en-US" altLang="ja-JP" dirty="0">
              <a:latin typeface="Meiryo" panose="020B0604030504040204" pitchFamily="34" charset="-128"/>
              <a:ea typeface="Meiryo" panose="020B0604030504040204" pitchFamily="34" charset="-128"/>
            </a:endParaRPr>
          </a:p>
          <a:p>
            <a:pPr marL="0" indent="0">
              <a:lnSpc>
                <a:spcPct val="120000"/>
              </a:lnSpc>
              <a:buNone/>
            </a:pPr>
            <a:r>
              <a:rPr lang="en-US" altLang="ja-JP" sz="1700" dirty="0" smtClean="0">
                <a:latin typeface="Meiryo" panose="020B0604030504040204" pitchFamily="34" charset="-128"/>
                <a:ea typeface="Meiryo" panose="020B0604030504040204" pitchFamily="34" charset="-128"/>
              </a:rPr>
              <a:t>(</a:t>
            </a:r>
            <a:r>
              <a:rPr lang="ja-JP" altLang="en-US" sz="1700" dirty="0" smtClean="0">
                <a:latin typeface="Meiryo" panose="020B0604030504040204" pitchFamily="34" charset="-128"/>
                <a:ea typeface="Meiryo" panose="020B0604030504040204" pitchFamily="34" charset="-128"/>
              </a:rPr>
              <a:t>参照：</a:t>
            </a:r>
            <a:r>
              <a:rPr lang="en-US" altLang="ja-JP" sz="1700" dirty="0" smtClean="0">
                <a:latin typeface="Meiryo" panose="020B0604030504040204" pitchFamily="34" charset="-128"/>
                <a:ea typeface="Meiryo" panose="020B0604030504040204" pitchFamily="34" charset="-128"/>
              </a:rPr>
              <a:t>Statistics </a:t>
            </a:r>
            <a:r>
              <a:rPr lang="en-US" altLang="ja-JP" sz="1700" dirty="0" smtClean="0">
                <a:latin typeface="メイリオ" panose="020B0604030504040204" pitchFamily="50" charset="-128"/>
                <a:ea typeface="メイリオ" panose="020B0604030504040204" pitchFamily="50" charset="-128"/>
              </a:rPr>
              <a:t>Canada,</a:t>
            </a:r>
            <a:r>
              <a:rPr lang="ja-JP" altLang="en-US" sz="1700" dirty="0" smtClean="0">
                <a:latin typeface="メイリオ" panose="020B0604030504040204" pitchFamily="50" charset="-128"/>
                <a:ea typeface="メイリオ" panose="020B0604030504040204" pitchFamily="50" charset="-128"/>
              </a:rPr>
              <a:t> </a:t>
            </a:r>
            <a:r>
              <a:rPr lang="en-CA" sz="1700" i="0" dirty="0" smtClean="0">
                <a:solidFill>
                  <a:srgbClr val="333333"/>
                </a:solidFill>
                <a:effectLst/>
                <a:latin typeface="メイリオ" panose="020B0604030504040204" pitchFamily="50" charset="-128"/>
                <a:ea typeface="メイリオ" panose="020B0604030504040204" pitchFamily="50" charset="-128"/>
              </a:rPr>
              <a:t>Annual </a:t>
            </a:r>
            <a:r>
              <a:rPr lang="en-CA" sz="1700" i="0" dirty="0">
                <a:solidFill>
                  <a:srgbClr val="333333"/>
                </a:solidFill>
                <a:effectLst/>
                <a:latin typeface="メイリオ" panose="020B0604030504040204" pitchFamily="50" charset="-128"/>
                <a:ea typeface="メイリオ" panose="020B0604030504040204" pitchFamily="50" charset="-128"/>
              </a:rPr>
              <a:t>Demographic Estimates: Canada, Provinces and Territories, 2022</a:t>
            </a:r>
            <a:r>
              <a:rPr lang="en-US" altLang="ja-JP" sz="1700" dirty="0">
                <a:latin typeface="メイリオ" panose="020B0604030504040204" pitchFamily="50" charset="-128"/>
                <a:ea typeface="メイリオ" panose="020B0604030504040204" pitchFamily="50" charset="-128"/>
              </a:rPr>
              <a:t> </a:t>
            </a:r>
            <a:r>
              <a:rPr lang="en-US" altLang="ja-JP" sz="1700" dirty="0" smtClean="0">
                <a:latin typeface="メイリオ" panose="020B0604030504040204" pitchFamily="50" charset="-128"/>
                <a:ea typeface="メイリオ" panose="020B0604030504040204" pitchFamily="50" charset="-128"/>
              </a:rPr>
              <a:t>https</a:t>
            </a:r>
            <a:r>
              <a:rPr lang="en-US" altLang="ja-JP" sz="1700" dirty="0">
                <a:latin typeface="メイリオ" panose="020B0604030504040204" pitchFamily="50" charset="-128"/>
                <a:ea typeface="メイリオ" panose="020B0604030504040204" pitchFamily="50" charset="-128"/>
              </a:rPr>
              <a:t>://www150.statcan.gc.ca/n1/pub/91-215-x/91-215-x2022001-eng.htm)</a:t>
            </a:r>
            <a:endParaRPr lang="en-CA" altLang="ja-JP" sz="1700" dirty="0">
              <a:latin typeface="メイリオ" panose="020B0604030504040204" pitchFamily="50" charset="-128"/>
              <a:ea typeface="メイリオ" panose="020B0604030504040204" pitchFamily="50" charset="-128"/>
            </a:endParaRPr>
          </a:p>
          <a:p>
            <a:pPr marL="457200" lvl="1" indent="0">
              <a:buNone/>
            </a:pPr>
            <a:endParaRPr lang="en-CA" altLang="ja-JP" dirty="0">
              <a:latin typeface="Meiryo" panose="020B0604030504040204" pitchFamily="34" charset="-128"/>
              <a:ea typeface="Meiryo" panose="020B0604030504040204" pitchFamily="34" charset="-128"/>
            </a:endParaRPr>
          </a:p>
          <a:p>
            <a:pPr marL="457200" lvl="1" indent="0">
              <a:buNone/>
            </a:pPr>
            <a:endParaRPr lang="en-CA" altLang="ja-JP" dirty="0">
              <a:latin typeface="Meiryo" panose="020B0604030504040204" pitchFamily="34" charset="-128"/>
              <a:ea typeface="Meiryo" panose="020B0604030504040204" pitchFamily="34" charset="-128"/>
            </a:endParaRPr>
          </a:p>
          <a:p>
            <a:endParaRPr lang="en-US" dirty="0"/>
          </a:p>
        </p:txBody>
      </p:sp>
      <p:sp>
        <p:nvSpPr>
          <p:cNvPr id="6" name="Slide Number Placeholder 5">
            <a:extLst>
              <a:ext uri="{FF2B5EF4-FFF2-40B4-BE49-F238E27FC236}">
                <a16:creationId xmlns:a16="http://schemas.microsoft.com/office/drawing/2014/main" id="{EEB6579A-E109-F148-A9D5-6792C48A6FE0}"/>
              </a:ext>
            </a:extLst>
          </p:cNvPr>
          <p:cNvSpPr>
            <a:spLocks noGrp="1"/>
          </p:cNvSpPr>
          <p:nvPr>
            <p:ph type="sldNum" sz="quarter" idx="12"/>
          </p:nvPr>
        </p:nvSpPr>
        <p:spPr/>
        <p:txBody>
          <a:bodyPr/>
          <a:lstStyle/>
          <a:p>
            <a:fld id="{48D382CE-7111-4945-887B-652FA2418005}" type="slidenum">
              <a:rPr lang="en-US" smtClean="0"/>
              <a:t>2</a:t>
            </a:fld>
            <a:endParaRPr lang="en-US"/>
          </a:p>
        </p:txBody>
      </p:sp>
    </p:spTree>
    <p:extLst>
      <p:ext uri="{BB962C8B-B14F-4D97-AF65-F5344CB8AC3E}">
        <p14:creationId xmlns:p14="http://schemas.microsoft.com/office/powerpoint/2010/main" val="295271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4E04C-44E6-FE48-B34F-8E5D6A5C5F4D}"/>
              </a:ext>
            </a:extLst>
          </p:cNvPr>
          <p:cNvSpPr>
            <a:spLocks noGrp="1"/>
          </p:cNvSpPr>
          <p:nvPr>
            <p:ph type="title"/>
          </p:nvPr>
        </p:nvSpPr>
        <p:spPr/>
        <p:txBody>
          <a:bodyPr>
            <a:normAutofit/>
          </a:bodyPr>
          <a:lstStyle/>
          <a:p>
            <a:r>
              <a:rPr lang="en-US" dirty="0" err="1"/>
              <a:t>カナダの申請主義</a:t>
            </a:r>
            <a:endParaRPr lang="en-US" dirty="0"/>
          </a:p>
        </p:txBody>
      </p:sp>
      <p:sp>
        <p:nvSpPr>
          <p:cNvPr id="3" name="Content Placeholder 2">
            <a:extLst>
              <a:ext uri="{FF2B5EF4-FFF2-40B4-BE49-F238E27FC236}">
                <a16:creationId xmlns:a16="http://schemas.microsoft.com/office/drawing/2014/main" id="{6FD2AB15-18B6-4947-8128-9C8FE7ACC24E}"/>
              </a:ext>
            </a:extLst>
          </p:cNvPr>
          <p:cNvSpPr>
            <a:spLocks noGrp="1"/>
          </p:cNvSpPr>
          <p:nvPr>
            <p:ph idx="1"/>
          </p:nvPr>
        </p:nvSpPr>
        <p:spPr>
          <a:xfrm>
            <a:off x="342901" y="1602105"/>
            <a:ext cx="11664220" cy="4844998"/>
          </a:xfrm>
        </p:spPr>
        <p:txBody>
          <a:bodyPr/>
          <a:lstStyle/>
          <a:p>
            <a:r>
              <a:rPr lang="en-US" dirty="0" err="1">
                <a:latin typeface="MS PGothic" panose="020B0600070205080204" pitchFamily="34" charset="-128"/>
                <a:ea typeface="MS PGothic" panose="020B0600070205080204" pitchFamily="34" charset="-128"/>
              </a:rPr>
              <a:t>カナダも「申請主義」であり内容によって管轄する政府が異なる</a:t>
            </a:r>
            <a:endParaRPr lang="en-US" dirty="0">
              <a:latin typeface="MS PGothic" panose="020B0600070205080204" pitchFamily="34" charset="-128"/>
              <a:ea typeface="MS PGothic" panose="020B0600070205080204" pitchFamily="34" charset="-128"/>
            </a:endParaRPr>
          </a:p>
          <a:p>
            <a:pPr marL="0" indent="0">
              <a:buNone/>
            </a:pPr>
            <a:endParaRPr lang="en-US" sz="1400" dirty="0">
              <a:latin typeface="MS PGothic" panose="020B0600070205080204" pitchFamily="34" charset="-128"/>
              <a:ea typeface="MS PGothic" panose="020B0600070205080204" pitchFamily="34" charset="-128"/>
            </a:endParaRPr>
          </a:p>
          <a:p>
            <a:pPr lvl="1"/>
            <a:r>
              <a:rPr lang="en-US" dirty="0" err="1">
                <a:latin typeface="MS PGothic" panose="020B0600070205080204" pitchFamily="34" charset="-128"/>
                <a:ea typeface="MS PGothic" panose="020B0600070205080204" pitchFamily="34" charset="-128"/>
              </a:rPr>
              <a:t>連邦政府</a:t>
            </a:r>
            <a:r>
              <a:rPr lang="ja-JP" altLang="en-US" dirty="0">
                <a:latin typeface="MS PGothic" panose="020B0600070205080204" pitchFamily="34" charset="-128"/>
                <a:ea typeface="MS PGothic" panose="020B0600070205080204" pitchFamily="34" charset="-128"/>
              </a:rPr>
              <a:t>：</a:t>
            </a:r>
            <a:r>
              <a:rPr lang="en-US" u="sng" dirty="0" err="1">
                <a:latin typeface="MS PGothic" panose="020B0600070205080204" pitchFamily="34" charset="-128"/>
                <a:ea typeface="MS PGothic" panose="020B0600070205080204" pitchFamily="34" charset="-128"/>
              </a:rPr>
              <a:t>子どもに対する現金給付</a:t>
            </a:r>
            <a:r>
              <a:rPr lang="en-US" u="sng" dirty="0">
                <a:latin typeface="MS PGothic" panose="020B0600070205080204" pitchFamily="34" charset="-128"/>
                <a:ea typeface="MS PGothic" panose="020B0600070205080204" pitchFamily="34" charset="-128"/>
              </a:rPr>
              <a:t>、</a:t>
            </a:r>
            <a:r>
              <a:rPr lang="ja-JP" altLang="en-US" u="sng" dirty="0">
                <a:latin typeface="MS PGothic" panose="020B0600070205080204" pitchFamily="34" charset="-128"/>
                <a:ea typeface="MS PGothic" panose="020B0600070205080204" pitchFamily="34" charset="-128"/>
              </a:rPr>
              <a:t>物品サービス税</a:t>
            </a:r>
            <a:r>
              <a:rPr lang="en-US" altLang="ja-JP" u="sng" dirty="0">
                <a:latin typeface="MS PGothic" panose="020B0600070205080204" pitchFamily="34" charset="-128"/>
                <a:ea typeface="MS PGothic" panose="020B0600070205080204" pitchFamily="34" charset="-128"/>
              </a:rPr>
              <a:t>/</a:t>
            </a:r>
            <a:r>
              <a:rPr lang="ja-JP" altLang="en-US" u="sng" dirty="0">
                <a:latin typeface="MS PGothic" panose="020B0600070205080204" pitchFamily="34" charset="-128"/>
                <a:ea typeface="MS PGothic" panose="020B0600070205080204" pitchFamily="34" charset="-128"/>
              </a:rPr>
              <a:t>調和売上税</a:t>
            </a:r>
            <a:r>
              <a:rPr lang="en-US" altLang="ja-JP" u="sng" dirty="0">
                <a:latin typeface="MS PGothic" panose="020B0600070205080204" pitchFamily="34" charset="-128"/>
                <a:ea typeface="MS PGothic" panose="020B0600070205080204" pitchFamily="34" charset="-128"/>
              </a:rPr>
              <a:t>(</a:t>
            </a:r>
            <a:r>
              <a:rPr lang="en-US" u="sng" dirty="0">
                <a:latin typeface="MS PGothic" panose="020B0600070205080204" pitchFamily="34" charset="-128"/>
                <a:ea typeface="MS PGothic" panose="020B0600070205080204" pitchFamily="34" charset="-128"/>
              </a:rPr>
              <a:t>GST/HST)</a:t>
            </a:r>
            <a:r>
              <a:rPr lang="en-US" u="sng" dirty="0" err="1">
                <a:latin typeface="MS PGothic" panose="020B0600070205080204" pitchFamily="34" charset="-128"/>
                <a:ea typeface="MS PGothic" panose="020B0600070205080204" pitchFamily="34" charset="-128"/>
              </a:rPr>
              <a:t>現金給付</a:t>
            </a:r>
            <a:r>
              <a:rPr lang="en-US" dirty="0" err="1">
                <a:latin typeface="MS PGothic" panose="020B0600070205080204" pitchFamily="34" charset="-128"/>
                <a:ea typeface="MS PGothic" panose="020B0600070205080204" pitchFamily="34" charset="-128"/>
              </a:rPr>
              <a:t>、コロナ禍特別現金給付、</a:t>
            </a:r>
            <a:r>
              <a:rPr lang="en-US" u="sng" dirty="0" err="1">
                <a:latin typeface="MS PGothic" panose="020B0600070205080204" pitchFamily="34" charset="-128"/>
                <a:ea typeface="MS PGothic" panose="020B0600070205080204" pitchFamily="34" charset="-128"/>
              </a:rPr>
              <a:t>各種税額控除など</a:t>
            </a:r>
            <a:endParaRPr lang="en-US" u="sng" dirty="0">
              <a:latin typeface="MS PGothic" panose="020B0600070205080204" pitchFamily="34" charset="-128"/>
              <a:ea typeface="MS PGothic" panose="020B0600070205080204" pitchFamily="34" charset="-128"/>
            </a:endParaRPr>
          </a:p>
          <a:p>
            <a:pPr lvl="1"/>
            <a:r>
              <a:rPr lang="en-US" dirty="0" err="1">
                <a:latin typeface="MS PGothic" panose="020B0600070205080204" pitchFamily="34" charset="-128"/>
                <a:ea typeface="MS PGothic" panose="020B0600070205080204" pitchFamily="34" charset="-128"/>
              </a:rPr>
              <a:t>州政府：生活保護（OW</a:t>
            </a:r>
            <a:r>
              <a:rPr lang="en-US" dirty="0">
                <a:latin typeface="MS PGothic" panose="020B0600070205080204" pitchFamily="34" charset="-128"/>
                <a:ea typeface="MS PGothic" panose="020B0600070205080204" pitchFamily="34" charset="-128"/>
              </a:rPr>
              <a:t>, ODSP)、</a:t>
            </a:r>
            <a:r>
              <a:rPr lang="en-US" dirty="0" err="1">
                <a:latin typeface="MS PGothic" panose="020B0600070205080204" pitchFamily="34" charset="-128"/>
                <a:ea typeface="MS PGothic" panose="020B0600070205080204" pitchFamily="34" charset="-128"/>
              </a:rPr>
              <a:t>ヘルスケア</a:t>
            </a:r>
            <a:r>
              <a:rPr lang="en-US" dirty="0">
                <a:latin typeface="MS PGothic" panose="020B0600070205080204" pitchFamily="34" charset="-128"/>
                <a:ea typeface="MS PGothic" panose="020B0600070205080204" pitchFamily="34" charset="-128"/>
              </a:rPr>
              <a:t>(OHIP)、</a:t>
            </a:r>
            <a:r>
              <a:rPr lang="en-US" dirty="0" err="1">
                <a:latin typeface="MS PGothic" panose="020B0600070205080204" pitchFamily="34" charset="-128"/>
                <a:ea typeface="MS PGothic" panose="020B0600070205080204" pitchFamily="34" charset="-128"/>
              </a:rPr>
              <a:t>育休・ケア休暇手当</a:t>
            </a:r>
            <a:endParaRPr lang="en-US" dirty="0">
              <a:latin typeface="MS PGothic" panose="020B0600070205080204" pitchFamily="34" charset="-128"/>
              <a:ea typeface="MS PGothic" panose="020B0600070205080204" pitchFamily="34" charset="-128"/>
            </a:endParaRPr>
          </a:p>
          <a:p>
            <a:pPr lvl="1"/>
            <a:r>
              <a:rPr lang="en-US" dirty="0" err="1">
                <a:latin typeface="MS PGothic" panose="020B0600070205080204" pitchFamily="34" charset="-128"/>
                <a:ea typeface="MS PGothic" panose="020B0600070205080204" pitchFamily="34" charset="-128"/>
              </a:rPr>
              <a:t>市町村：保育所費用補助、地域センター利用費補助</a:t>
            </a:r>
            <a:endParaRPr lang="en-US" dirty="0">
              <a:latin typeface="MS PGothic" panose="020B0600070205080204" pitchFamily="34" charset="-128"/>
              <a:ea typeface="MS PGothic" panose="020B0600070205080204" pitchFamily="34" charset="-128"/>
            </a:endParaRPr>
          </a:p>
          <a:p>
            <a:pPr marL="457200" lvl="1" indent="0">
              <a:buNone/>
            </a:pPr>
            <a:endParaRPr lang="en-US" dirty="0">
              <a:latin typeface="MS PGothic" panose="020B0600070205080204" pitchFamily="34" charset="-128"/>
              <a:ea typeface="MS PGothic" panose="020B0600070205080204" pitchFamily="34" charset="-128"/>
            </a:endParaRPr>
          </a:p>
          <a:p>
            <a:pPr lvl="1"/>
            <a:r>
              <a:rPr lang="en-US" dirty="0" err="1">
                <a:latin typeface="MS PGothic" panose="020B0600070205080204" pitchFamily="34" charset="-128"/>
                <a:ea typeface="MS PGothic" panose="020B0600070205080204" pitchFamily="34" charset="-128"/>
              </a:rPr>
              <a:t>保育園は直接契約だが、市町村が運営している園は市町村に申し込み</a:t>
            </a:r>
            <a:endParaRPr lang="en-US" dirty="0">
              <a:latin typeface="MS PGothic" panose="020B0600070205080204" pitchFamily="34" charset="-128"/>
              <a:ea typeface="MS PGothic" panose="020B0600070205080204" pitchFamily="34" charset="-128"/>
            </a:endParaRPr>
          </a:p>
          <a:p>
            <a:pPr lvl="1"/>
            <a:r>
              <a:rPr lang="en-US" dirty="0" err="1">
                <a:latin typeface="MS PGothic" panose="020B0600070205080204" pitchFamily="34" charset="-128"/>
                <a:ea typeface="MS PGothic" panose="020B0600070205080204" pitchFamily="34" charset="-128"/>
              </a:rPr>
              <a:t>公費老人ホームや訪問介護は</a:t>
            </a:r>
            <a:r>
              <a:rPr lang="en-CA" b="0" i="0" strike="noStrike" dirty="0">
                <a:effectLst/>
                <a:latin typeface="MS PGothic" panose="020B0600070205080204" pitchFamily="34" charset="-128"/>
                <a:ea typeface="MS PGothic" panose="020B0600070205080204" pitchFamily="34" charset="-128"/>
                <a:hlinkClick r:id="rId3">
                  <a:extLst>
                    <a:ext uri="{A12FA001-AC4F-418D-AE19-62706E023703}">
                      <ahyp:hlinkClr xmlns:ahyp="http://schemas.microsoft.com/office/drawing/2018/hyperlinkcolor" xmlns="" val="tx"/>
                    </a:ext>
                  </a:extLst>
                </a:hlinkClick>
              </a:rPr>
              <a:t>Home and Community Care Support </a:t>
            </a:r>
            <a:r>
              <a:rPr lang="en-CA" b="0" i="0" strike="noStrike" dirty="0" err="1">
                <a:effectLst/>
                <a:latin typeface="MS PGothic" panose="020B0600070205080204" pitchFamily="34" charset="-128"/>
                <a:ea typeface="MS PGothic" panose="020B0600070205080204" pitchFamily="34" charset="-128"/>
                <a:hlinkClick r:id="rId3">
                  <a:extLst>
                    <a:ext uri="{A12FA001-AC4F-418D-AE19-62706E023703}">
                      <ahyp:hlinkClr xmlns:ahyp="http://schemas.microsoft.com/office/drawing/2018/hyperlinkcolor" xmlns="" val="tx"/>
                    </a:ext>
                  </a:extLst>
                </a:hlinkClick>
              </a:rPr>
              <a:t>Services</a:t>
            </a:r>
            <a:r>
              <a:rPr lang="en-CA" b="0" i="0" strike="noStrike" dirty="0" err="1">
                <a:effectLst/>
                <a:latin typeface="MS PGothic" panose="020B0600070205080204" pitchFamily="34" charset="-128"/>
                <a:ea typeface="MS PGothic" panose="020B0600070205080204" pitchFamily="34" charset="-128"/>
              </a:rPr>
              <a:t>（オンタリオ州管轄）に申請</a:t>
            </a:r>
            <a:r>
              <a:rPr lang="en-CA" dirty="0" err="1">
                <a:latin typeface="MS PGothic" panose="020B0600070205080204" pitchFamily="34" charset="-128"/>
                <a:ea typeface="MS PGothic" panose="020B0600070205080204" pitchFamily="34" charset="-128"/>
              </a:rPr>
              <a:t>し</a:t>
            </a:r>
            <a:r>
              <a:rPr lang="en-CA" b="0" i="0" strike="noStrike" dirty="0" err="1">
                <a:effectLst/>
                <a:latin typeface="MS PGothic" panose="020B0600070205080204" pitchFamily="34" charset="-128"/>
                <a:ea typeface="MS PGothic" panose="020B0600070205080204" pitchFamily="34" charset="-128"/>
              </a:rPr>
              <a:t>認定後に利用。私費は直接契約</a:t>
            </a:r>
            <a:endParaRPr lang="en-US" dirty="0">
              <a:latin typeface="MS PGothic" panose="020B0600070205080204" pitchFamily="34" charset="-128"/>
              <a:ea typeface="MS PGothic" panose="020B0600070205080204" pitchFamily="34" charset="-128"/>
            </a:endParaRPr>
          </a:p>
          <a:p>
            <a:pPr marL="457200" lvl="1" indent="0">
              <a:buNone/>
            </a:pPr>
            <a:endParaRPr lang="en-US" dirty="0">
              <a:latin typeface="Meiryo" panose="020B0604030504040204" pitchFamily="34" charset="-128"/>
              <a:ea typeface="Meiryo" panose="020B0604030504040204" pitchFamily="34" charset="-128"/>
            </a:endParaRPr>
          </a:p>
        </p:txBody>
      </p:sp>
      <p:sp>
        <p:nvSpPr>
          <p:cNvPr id="4" name="TextBox 3">
            <a:extLst>
              <a:ext uri="{FF2B5EF4-FFF2-40B4-BE49-F238E27FC236}">
                <a16:creationId xmlns:a16="http://schemas.microsoft.com/office/drawing/2014/main" id="{8A4AA527-B223-AD4C-8FE7-B143F7884AA8}"/>
              </a:ext>
            </a:extLst>
          </p:cNvPr>
          <p:cNvSpPr txBox="1"/>
          <p:nvPr/>
        </p:nvSpPr>
        <p:spPr>
          <a:xfrm>
            <a:off x="342901" y="5639137"/>
            <a:ext cx="11927609" cy="1015663"/>
          </a:xfrm>
          <a:prstGeom prst="rect">
            <a:avLst/>
          </a:prstGeom>
          <a:noFill/>
        </p:spPr>
        <p:txBody>
          <a:bodyPr wrap="square" rtlCol="0">
            <a:spAutoFit/>
          </a:bodyPr>
          <a:lstStyle/>
          <a:p>
            <a:r>
              <a:rPr lang="en-US" sz="2000" dirty="0" err="1">
                <a:latin typeface="Meiryo" panose="020B0604030504040204" pitchFamily="34" charset="-128"/>
                <a:ea typeface="Meiryo" panose="020B0604030504040204" pitchFamily="34" charset="-128"/>
                <a:cs typeface="Calibri" panose="020F0502020204030204" pitchFamily="34" charset="0"/>
              </a:rPr>
              <a:t>連邦政府による給付は確定申告（所得があった者、全員行う）によって自動的になされる</a:t>
            </a:r>
            <a:r>
              <a:rPr lang="en-US" sz="2000" dirty="0">
                <a:latin typeface="Meiryo" panose="020B0604030504040204" pitchFamily="34" charset="-128"/>
                <a:ea typeface="Meiryo" panose="020B0604030504040204" pitchFamily="34" charset="-128"/>
                <a:cs typeface="Calibri" panose="020F0502020204030204" pitchFamily="34" charset="0"/>
              </a:rPr>
              <a:t>。</a:t>
            </a:r>
          </a:p>
          <a:p>
            <a:r>
              <a:rPr lang="en-US" sz="2000" dirty="0" err="1">
                <a:latin typeface="Meiryo" panose="020B0604030504040204" pitchFamily="34" charset="-128"/>
                <a:ea typeface="Meiryo" panose="020B0604030504040204" pitchFamily="34" charset="-128"/>
                <a:cs typeface="Calibri" panose="020F0502020204030204" pitchFamily="34" charset="0"/>
              </a:rPr>
              <a:t>ほとんど全ての申請はオンライン化されているが、相談できる窓口がなく情報が届かない場合もある</a:t>
            </a:r>
            <a:r>
              <a:rPr lang="en-US" sz="2000" dirty="0">
                <a:latin typeface="Meiryo" panose="020B0604030504040204" pitchFamily="34" charset="-128"/>
                <a:ea typeface="Meiryo" panose="020B0604030504040204" pitchFamily="34" charset="-128"/>
                <a:cs typeface="Calibri" panose="020F0502020204030204" pitchFamily="34" charset="0"/>
              </a:rPr>
              <a:t>。</a:t>
            </a:r>
          </a:p>
          <a:p>
            <a:r>
              <a:rPr lang="en-US" sz="2000" dirty="0" err="1">
                <a:latin typeface="Meiryo" panose="020B0604030504040204" pitchFamily="34" charset="-128"/>
                <a:ea typeface="Meiryo" panose="020B0604030504040204" pitchFamily="34" charset="-128"/>
                <a:cs typeface="Calibri" panose="020F0502020204030204" pitchFamily="34" charset="0"/>
              </a:rPr>
              <a:t>またパソコンに慣れていない人やディバイスがない人の中には申請できない人もいる</a:t>
            </a:r>
            <a:r>
              <a:rPr lang="en-US" sz="2000" dirty="0">
                <a:latin typeface="Meiryo" panose="020B0604030504040204" pitchFamily="34" charset="-128"/>
                <a:ea typeface="Meiryo" panose="020B0604030504040204" pitchFamily="34" charset="-128"/>
                <a:cs typeface="Calibri" panose="020F0502020204030204" pitchFamily="34" charset="0"/>
              </a:rPr>
              <a:t>。</a:t>
            </a:r>
          </a:p>
        </p:txBody>
      </p:sp>
      <p:sp>
        <p:nvSpPr>
          <p:cNvPr id="5" name="Rounded Rectangle 4">
            <a:extLst>
              <a:ext uri="{FF2B5EF4-FFF2-40B4-BE49-F238E27FC236}">
                <a16:creationId xmlns:a16="http://schemas.microsoft.com/office/drawing/2014/main" id="{8908502C-3B47-D44C-980B-2AA5A9E26E22}"/>
              </a:ext>
            </a:extLst>
          </p:cNvPr>
          <p:cNvSpPr/>
          <p:nvPr/>
        </p:nvSpPr>
        <p:spPr>
          <a:xfrm>
            <a:off x="184879" y="5502661"/>
            <a:ext cx="11842120" cy="1137533"/>
          </a:xfrm>
          <a:prstGeom prst="roundRect">
            <a:avLst/>
          </a:prstGeom>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78B866BC-AA5F-084C-89E5-7590D952D766}"/>
              </a:ext>
            </a:extLst>
          </p:cNvPr>
          <p:cNvSpPr>
            <a:spLocks noGrp="1"/>
          </p:cNvSpPr>
          <p:nvPr>
            <p:ph type="sldNum" sz="quarter" idx="12"/>
          </p:nvPr>
        </p:nvSpPr>
        <p:spPr/>
        <p:txBody>
          <a:bodyPr/>
          <a:lstStyle/>
          <a:p>
            <a:fld id="{48D382CE-7111-4945-887B-652FA2418005}" type="slidenum">
              <a:rPr lang="en-US" smtClean="0"/>
              <a:t>3</a:t>
            </a:fld>
            <a:endParaRPr lang="en-US"/>
          </a:p>
        </p:txBody>
      </p:sp>
    </p:spTree>
    <p:extLst>
      <p:ext uri="{BB962C8B-B14F-4D97-AF65-F5344CB8AC3E}">
        <p14:creationId xmlns:p14="http://schemas.microsoft.com/office/powerpoint/2010/main" val="39923575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509E-43DC-6747-A8A4-8C82561F8186}"/>
              </a:ext>
            </a:extLst>
          </p:cNvPr>
          <p:cNvSpPr>
            <a:spLocks noGrp="1"/>
          </p:cNvSpPr>
          <p:nvPr>
            <p:ph type="title"/>
          </p:nvPr>
        </p:nvSpPr>
        <p:spPr/>
        <p:txBody>
          <a:bodyPr/>
          <a:lstStyle/>
          <a:p>
            <a:r>
              <a:rPr lang="en-US" dirty="0" err="1"/>
              <a:t>申請を支援する取り組み：情報提供</a:t>
            </a:r>
            <a:endParaRPr lang="en-US" dirty="0"/>
          </a:p>
        </p:txBody>
      </p:sp>
      <p:sp>
        <p:nvSpPr>
          <p:cNvPr id="3" name="Content Placeholder 2">
            <a:extLst>
              <a:ext uri="{FF2B5EF4-FFF2-40B4-BE49-F238E27FC236}">
                <a16:creationId xmlns:a16="http://schemas.microsoft.com/office/drawing/2014/main" id="{D0A2543D-A9B3-DA44-8A6E-CFD4F137FA85}"/>
              </a:ext>
            </a:extLst>
          </p:cNvPr>
          <p:cNvSpPr>
            <a:spLocks noGrp="1"/>
          </p:cNvSpPr>
          <p:nvPr>
            <p:ph idx="1"/>
          </p:nvPr>
        </p:nvSpPr>
        <p:spPr>
          <a:xfrm>
            <a:off x="299803" y="1825624"/>
            <a:ext cx="8540814" cy="4530726"/>
          </a:xfrm>
        </p:spPr>
        <p:txBody>
          <a:bodyPr>
            <a:normAutofit/>
          </a:bodyPr>
          <a:lstStyle/>
          <a:p>
            <a:r>
              <a:rPr lang="en-US" dirty="0" err="1">
                <a:latin typeface="MS PGothic" panose="020B0600070205080204" pitchFamily="34" charset="-128"/>
                <a:ea typeface="MS PGothic" panose="020B0600070205080204" pitchFamily="34" charset="-128"/>
                <a:cs typeface="Calibri" panose="020F0502020204030204" pitchFamily="34" charset="0"/>
              </a:rPr>
              <a:t>多様な方法を用いた情報提供</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a:latin typeface="MS PGothic" panose="020B0600070205080204" pitchFamily="34" charset="-128"/>
                <a:ea typeface="MS PGothic" panose="020B0600070205080204" pitchFamily="34" charset="-128"/>
                <a:cs typeface="Calibri" panose="020F0502020204030204" pitchFamily="34" charset="0"/>
              </a:rPr>
              <a:t>211：非営利団体が提供する福祉医療・地域サービスの案内</a:t>
            </a:r>
          </a:p>
          <a:p>
            <a:pPr lvl="1"/>
            <a:r>
              <a:rPr lang="en-US" dirty="0">
                <a:latin typeface="MS PGothic" panose="020B0600070205080204" pitchFamily="34" charset="-128"/>
                <a:ea typeface="MS PGothic" panose="020B0600070205080204" pitchFamily="34" charset="-128"/>
                <a:cs typeface="Calibri" panose="020F0502020204030204" pitchFamily="34" charset="0"/>
              </a:rPr>
              <a:t>311：市が提供するサービスの案内</a:t>
            </a:r>
          </a:p>
          <a:p>
            <a:pPr lvl="2"/>
            <a:r>
              <a:rPr lang="en-US" sz="2400" dirty="0" err="1">
                <a:latin typeface="MS PGothic" panose="020B0600070205080204" pitchFamily="34" charset="-128"/>
                <a:ea typeface="MS PGothic" panose="020B0600070205080204" pitchFamily="34" charset="-128"/>
                <a:cs typeface="Calibri" panose="020F0502020204030204" pitchFamily="34" charset="0"/>
              </a:rPr>
              <a:t>電話・ウェブ・メール・チャットにより</a:t>
            </a:r>
            <a:r>
              <a:rPr lang="en-US" sz="2400" dirty="0">
                <a:latin typeface="MS PGothic" panose="020B0600070205080204" pitchFamily="34" charset="-128"/>
                <a:ea typeface="MS PGothic" panose="020B0600070205080204" pitchFamily="34" charset="-128"/>
                <a:cs typeface="Calibri" panose="020F0502020204030204" pitchFamily="34" charset="0"/>
              </a:rPr>
              <a:t> 24時間365日対応</a:t>
            </a:r>
          </a:p>
          <a:p>
            <a:pPr lvl="2"/>
            <a:r>
              <a:rPr lang="en-US" sz="2400" dirty="0">
                <a:latin typeface="MS PGothic" panose="020B0600070205080204" pitchFamily="34" charset="-128"/>
                <a:ea typeface="MS PGothic" panose="020B0600070205080204" pitchFamily="34" charset="-128"/>
                <a:cs typeface="Calibri" panose="020F0502020204030204" pitchFamily="34" charset="0"/>
              </a:rPr>
              <a:t>180言語に対応（同時通訳あり）</a:t>
            </a:r>
          </a:p>
          <a:p>
            <a:pPr marL="914400" lvl="2" indent="0">
              <a:buNone/>
            </a:pP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テレビ・ラジオ・インターネット・電車やバスの広告などを利用し、制度や給付の広報を行う</a:t>
            </a:r>
            <a:endParaRPr lang="en-US" dirty="0">
              <a:latin typeface="MS PGothic" panose="020B0600070205080204" pitchFamily="34" charset="-128"/>
              <a:ea typeface="MS PGothic" panose="020B0600070205080204" pitchFamily="34" charset="-128"/>
              <a:cs typeface="Calibri" panose="020F0502020204030204" pitchFamily="34" charset="0"/>
            </a:endParaRPr>
          </a:p>
          <a:p>
            <a:endParaRPr lang="en-US" sz="1600" dirty="0"/>
          </a:p>
          <a:p>
            <a:endParaRPr lang="en-US" dirty="0"/>
          </a:p>
        </p:txBody>
      </p:sp>
      <p:pic>
        <p:nvPicPr>
          <p:cNvPr id="4" name="Content Placeholder 3">
            <a:extLst>
              <a:ext uri="{FF2B5EF4-FFF2-40B4-BE49-F238E27FC236}">
                <a16:creationId xmlns:a16="http://schemas.microsoft.com/office/drawing/2014/main" id="{A6B8C194-7DA5-664A-A32F-D53B9F3D41BF}"/>
              </a:ext>
            </a:extLst>
          </p:cNvPr>
          <p:cNvPicPr>
            <a:picLocks noChangeAspect="1"/>
          </p:cNvPicPr>
          <p:nvPr/>
        </p:nvPicPr>
        <p:blipFill>
          <a:blip r:embed="rId2"/>
          <a:stretch>
            <a:fillRect/>
          </a:stretch>
        </p:blipFill>
        <p:spPr>
          <a:xfrm>
            <a:off x="8885587" y="1521322"/>
            <a:ext cx="3092220" cy="4530726"/>
          </a:xfrm>
          <a:prstGeom prst="rect">
            <a:avLst/>
          </a:prstGeom>
          <a:ln>
            <a:solidFill>
              <a:schemeClr val="accent1"/>
            </a:solidFill>
          </a:ln>
        </p:spPr>
      </p:pic>
      <p:sp>
        <p:nvSpPr>
          <p:cNvPr id="5" name="Slide Number Placeholder 4">
            <a:extLst>
              <a:ext uri="{FF2B5EF4-FFF2-40B4-BE49-F238E27FC236}">
                <a16:creationId xmlns:a16="http://schemas.microsoft.com/office/drawing/2014/main" id="{1C3FE2DB-4DF2-104E-AD05-D4657EE86426}"/>
              </a:ext>
            </a:extLst>
          </p:cNvPr>
          <p:cNvSpPr>
            <a:spLocks noGrp="1"/>
          </p:cNvSpPr>
          <p:nvPr>
            <p:ph type="sldNum" sz="quarter" idx="12"/>
          </p:nvPr>
        </p:nvSpPr>
        <p:spPr/>
        <p:txBody>
          <a:bodyPr/>
          <a:lstStyle/>
          <a:p>
            <a:fld id="{48D382CE-7111-4945-887B-652FA2418005}" type="slidenum">
              <a:rPr lang="en-US" smtClean="0"/>
              <a:t>4</a:t>
            </a:fld>
            <a:endParaRPr lang="en-US"/>
          </a:p>
        </p:txBody>
      </p:sp>
    </p:spTree>
    <p:extLst>
      <p:ext uri="{BB962C8B-B14F-4D97-AF65-F5344CB8AC3E}">
        <p14:creationId xmlns:p14="http://schemas.microsoft.com/office/powerpoint/2010/main" val="4148348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9509E-43DC-6747-A8A4-8C82561F8186}"/>
              </a:ext>
            </a:extLst>
          </p:cNvPr>
          <p:cNvSpPr>
            <a:spLocks noGrp="1"/>
          </p:cNvSpPr>
          <p:nvPr>
            <p:ph type="title"/>
          </p:nvPr>
        </p:nvSpPr>
        <p:spPr/>
        <p:txBody>
          <a:bodyPr/>
          <a:lstStyle/>
          <a:p>
            <a:r>
              <a:rPr lang="en-US" dirty="0"/>
              <a:t>申請を支援する取り組み：アウトリーチ</a:t>
            </a:r>
          </a:p>
        </p:txBody>
      </p:sp>
      <p:sp>
        <p:nvSpPr>
          <p:cNvPr id="3" name="Content Placeholder 2">
            <a:extLst>
              <a:ext uri="{FF2B5EF4-FFF2-40B4-BE49-F238E27FC236}">
                <a16:creationId xmlns:a16="http://schemas.microsoft.com/office/drawing/2014/main" id="{D0A2543D-A9B3-DA44-8A6E-CFD4F137FA85}"/>
              </a:ext>
            </a:extLst>
          </p:cNvPr>
          <p:cNvSpPr>
            <a:spLocks noGrp="1"/>
          </p:cNvSpPr>
          <p:nvPr>
            <p:ph idx="1"/>
          </p:nvPr>
        </p:nvSpPr>
        <p:spPr>
          <a:xfrm>
            <a:off x="299805" y="1690687"/>
            <a:ext cx="8267726" cy="4986853"/>
          </a:xfrm>
        </p:spPr>
        <p:txBody>
          <a:bodyPr>
            <a:normAutofit/>
          </a:bodyPr>
          <a:lstStyle/>
          <a:p>
            <a:endParaRPr lang="en-US" sz="1600" dirty="0">
              <a:latin typeface="Meiryo" panose="020B0604030504040204" pitchFamily="34" charset="-128"/>
              <a:ea typeface="Meiryo" panose="020B0604030504040204" pitchFamily="34" charset="-128"/>
              <a:cs typeface="Calibri" panose="020F0502020204030204" pitchFamily="34" charset="0"/>
            </a:endParaRPr>
          </a:p>
          <a:p>
            <a:r>
              <a:rPr lang="en-US" dirty="0" err="1">
                <a:latin typeface="MS PGothic" panose="020B0600070205080204" pitchFamily="34" charset="-128"/>
                <a:ea typeface="MS PGothic" panose="020B0600070205080204" pitchFamily="34" charset="-128"/>
                <a:cs typeface="Calibri" panose="020F0502020204030204" pitchFamily="34" charset="0"/>
              </a:rPr>
              <a:t>アウトリーチ：図書館に「セトルメントワーカ</a:t>
            </a:r>
            <a:r>
              <a:rPr lang="en-US" dirty="0">
                <a:latin typeface="MS PGothic" panose="020B0600070205080204" pitchFamily="34" charset="-128"/>
                <a:ea typeface="MS PGothic" panose="020B0600070205080204" pitchFamily="34" charset="-128"/>
                <a:cs typeface="Calibri" panose="020F0502020204030204" pitchFamily="34" charset="0"/>
              </a:rPr>
              <a:t>ー」</a:t>
            </a:r>
            <a:r>
              <a:rPr lang="en-US" dirty="0" err="1">
                <a:latin typeface="MS PGothic" panose="020B0600070205080204" pitchFamily="34" charset="-128"/>
                <a:ea typeface="MS PGothic" panose="020B0600070205080204" pitchFamily="34" charset="-128"/>
                <a:cs typeface="Calibri" panose="020F0502020204030204" pitchFamily="34" charset="0"/>
              </a:rPr>
              <a:t>を配置</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特に制度を知らない移民や難民の方向けの無料で生活の相談ができる窓口</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a:latin typeface="MS PGothic" panose="020B0600070205080204" pitchFamily="34" charset="-128"/>
                <a:ea typeface="MS PGothic" panose="020B0600070205080204" pitchFamily="34" charset="-128"/>
                <a:cs typeface="Calibri" panose="020F0502020204030204" pitchFamily="34" charset="0"/>
              </a:rPr>
              <a:t>トロント市の図書館100ヶ所のうち27ヶ所に配置</a:t>
            </a:r>
          </a:p>
          <a:p>
            <a:pPr lvl="1"/>
            <a:r>
              <a:rPr lang="en-US" dirty="0" err="1">
                <a:latin typeface="MS PGothic" panose="020B0600070205080204" pitchFamily="34" charset="-128"/>
                <a:ea typeface="MS PGothic" panose="020B0600070205080204" pitchFamily="34" charset="-128"/>
                <a:cs typeface="Calibri" panose="020F0502020204030204" pitchFamily="34" charset="0"/>
              </a:rPr>
              <a:t>管轄はカナダ移民局</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運営は非営利民間団体に委託</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marL="457200" lvl="1" indent="0">
              <a:buNone/>
            </a:pPr>
            <a:r>
              <a:rPr lang="en-US" sz="1800" dirty="0">
                <a:latin typeface="MS PGothic" panose="020B0600070205080204" pitchFamily="34" charset="-128"/>
                <a:ea typeface="MS PGothic" panose="020B0600070205080204" pitchFamily="34" charset="-128"/>
                <a:cs typeface="Calibri" panose="020F0502020204030204" pitchFamily="34" charset="0"/>
              </a:rPr>
              <a:t>(</a:t>
            </a:r>
            <a:r>
              <a:rPr lang="en-US" sz="1800" dirty="0" err="1">
                <a:latin typeface="MS PGothic" panose="020B0600070205080204" pitchFamily="34" charset="-128"/>
                <a:ea typeface="MS PGothic" panose="020B0600070205080204" pitchFamily="34" charset="-128"/>
                <a:cs typeface="Calibri" panose="020F0502020204030204" pitchFamily="34" charset="0"/>
              </a:rPr>
              <a:t>参照：Toronto</a:t>
            </a:r>
            <a:r>
              <a:rPr lang="en-US" sz="1800" dirty="0">
                <a:latin typeface="MS PGothic" panose="020B0600070205080204" pitchFamily="34" charset="-128"/>
                <a:ea typeface="MS PGothic" panose="020B0600070205080204" pitchFamily="34" charset="-128"/>
                <a:cs typeface="Calibri" panose="020F0502020204030204" pitchFamily="34" charset="0"/>
              </a:rPr>
              <a:t> Public Library, Settling in Toronto https://</a:t>
            </a:r>
            <a:r>
              <a:rPr lang="en-US" sz="1800" dirty="0" err="1">
                <a:latin typeface="MS PGothic" panose="020B0600070205080204" pitchFamily="34" charset="-128"/>
                <a:ea typeface="MS PGothic" panose="020B0600070205080204" pitchFamily="34" charset="-128"/>
                <a:cs typeface="Calibri" panose="020F0502020204030204" pitchFamily="34" charset="0"/>
              </a:rPr>
              <a:t>www.torontopubliclibrary.ca</a:t>
            </a:r>
            <a:r>
              <a:rPr lang="en-US" sz="1800" dirty="0">
                <a:latin typeface="MS PGothic" panose="020B0600070205080204" pitchFamily="34" charset="-128"/>
                <a:ea typeface="MS PGothic" panose="020B0600070205080204" pitchFamily="34" charset="-128"/>
                <a:cs typeface="Calibri" panose="020F0502020204030204" pitchFamily="34" charset="0"/>
              </a:rPr>
              <a:t>/new-to-</a:t>
            </a:r>
            <a:r>
              <a:rPr lang="en-US" sz="1800" dirty="0" err="1">
                <a:latin typeface="MS PGothic" panose="020B0600070205080204" pitchFamily="34" charset="-128"/>
                <a:ea typeface="MS PGothic" panose="020B0600070205080204" pitchFamily="34" charset="-128"/>
                <a:cs typeface="Calibri" panose="020F0502020204030204" pitchFamily="34" charset="0"/>
              </a:rPr>
              <a:t>canada</a:t>
            </a:r>
            <a:r>
              <a:rPr lang="en-US" sz="1800" dirty="0">
                <a:latin typeface="MS PGothic" panose="020B0600070205080204" pitchFamily="34" charset="-128"/>
                <a:ea typeface="MS PGothic" panose="020B0600070205080204" pitchFamily="34" charset="-128"/>
                <a:cs typeface="Calibri" panose="020F0502020204030204" pitchFamily="34" charset="0"/>
              </a:rPr>
              <a:t>/</a:t>
            </a:r>
            <a:r>
              <a:rPr lang="en-US" sz="1800" dirty="0" err="1">
                <a:latin typeface="MS PGothic" panose="020B0600070205080204" pitchFamily="34" charset="-128"/>
                <a:ea typeface="MS PGothic" panose="020B0600070205080204" pitchFamily="34" charset="-128"/>
                <a:cs typeface="Calibri" panose="020F0502020204030204" pitchFamily="34" charset="0"/>
              </a:rPr>
              <a:t>toronto.jsp</a:t>
            </a:r>
            <a:r>
              <a:rPr lang="en-US" sz="1800" dirty="0">
                <a:latin typeface="MS PGothic" panose="020B0600070205080204" pitchFamily="34" charset="-128"/>
                <a:ea typeface="MS PGothic" panose="020B0600070205080204" pitchFamily="34" charset="-128"/>
                <a:cs typeface="Calibri" panose="020F0502020204030204" pitchFamily="34" charset="0"/>
              </a:rPr>
              <a:t>)</a:t>
            </a:r>
          </a:p>
          <a:p>
            <a:r>
              <a:rPr lang="en-US" dirty="0" err="1">
                <a:latin typeface="MS PGothic" panose="020B0600070205080204" pitchFamily="34" charset="-128"/>
                <a:ea typeface="MS PGothic" panose="020B0600070205080204" pitchFamily="34" charset="-128"/>
                <a:cs typeface="Calibri" panose="020F0502020204030204" pitchFamily="34" charset="0"/>
              </a:rPr>
              <a:t>非営利民間団体による福祉サービス提供</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各団体がそれぞれの言語によるサービス提供</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アウトリーチワーカーや移民のネットワークを用いた広報</a:t>
            </a:r>
            <a:endParaRPr lang="en-US" dirty="0">
              <a:latin typeface="MS PGothic" panose="020B0600070205080204" pitchFamily="34" charset="-128"/>
              <a:ea typeface="MS PGothic" panose="020B0600070205080204" pitchFamily="34" charset="-128"/>
              <a:cs typeface="Calibri" panose="020F0502020204030204" pitchFamily="34" charset="0"/>
            </a:endParaRPr>
          </a:p>
        </p:txBody>
      </p:sp>
      <p:pic>
        <p:nvPicPr>
          <p:cNvPr id="4" name="Picture 2" descr="LSP staff sitting at the desk">
            <a:extLst>
              <a:ext uri="{FF2B5EF4-FFF2-40B4-BE49-F238E27FC236}">
                <a16:creationId xmlns:a16="http://schemas.microsoft.com/office/drawing/2014/main" id="{53EA8DCE-79CD-4C49-9379-7263EB3D490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567531" y="3149185"/>
            <a:ext cx="3324665" cy="2443629"/>
          </a:xfrm>
          <a:prstGeom prst="rect">
            <a:avLst/>
          </a:prstGeom>
          <a:noFill/>
          <a:ln>
            <a:solidFill>
              <a:schemeClr val="accent3"/>
            </a:solidFill>
          </a:ln>
        </p:spPr>
      </p:pic>
      <p:sp>
        <p:nvSpPr>
          <p:cNvPr id="5" name="TextBox 4">
            <a:extLst>
              <a:ext uri="{FF2B5EF4-FFF2-40B4-BE49-F238E27FC236}">
                <a16:creationId xmlns:a16="http://schemas.microsoft.com/office/drawing/2014/main" id="{1A4D0964-E82C-9340-A271-645B3FC17E84}"/>
              </a:ext>
            </a:extLst>
          </p:cNvPr>
          <p:cNvSpPr txBox="1"/>
          <p:nvPr/>
        </p:nvSpPr>
        <p:spPr>
          <a:xfrm>
            <a:off x="8314015" y="5592814"/>
            <a:ext cx="3877985" cy="369332"/>
          </a:xfrm>
          <a:prstGeom prst="rect">
            <a:avLst/>
          </a:prstGeom>
          <a:noFill/>
        </p:spPr>
        <p:txBody>
          <a:bodyPr wrap="none" rtlCol="0">
            <a:spAutoFit/>
          </a:bodyPr>
          <a:lstStyle/>
          <a:p>
            <a:r>
              <a:rPr lang="en-US" dirty="0" err="1"/>
              <a:t>トロント市図書館ウェブサイトより</a:t>
            </a:r>
            <a:endParaRPr lang="en-US" dirty="0"/>
          </a:p>
        </p:txBody>
      </p:sp>
      <p:sp>
        <p:nvSpPr>
          <p:cNvPr id="6" name="Slide Number Placeholder 5">
            <a:extLst>
              <a:ext uri="{FF2B5EF4-FFF2-40B4-BE49-F238E27FC236}">
                <a16:creationId xmlns:a16="http://schemas.microsoft.com/office/drawing/2014/main" id="{C62D148E-9DD6-2A40-AE04-27CAFA2A027E}"/>
              </a:ext>
            </a:extLst>
          </p:cNvPr>
          <p:cNvSpPr>
            <a:spLocks noGrp="1"/>
          </p:cNvSpPr>
          <p:nvPr>
            <p:ph type="sldNum" sz="quarter" idx="12"/>
          </p:nvPr>
        </p:nvSpPr>
        <p:spPr/>
        <p:txBody>
          <a:bodyPr/>
          <a:lstStyle/>
          <a:p>
            <a:fld id="{48D382CE-7111-4945-887B-652FA2418005}" type="slidenum">
              <a:rPr lang="en-US" smtClean="0"/>
              <a:t>5</a:t>
            </a:fld>
            <a:endParaRPr lang="en-US"/>
          </a:p>
        </p:txBody>
      </p:sp>
    </p:spTree>
    <p:extLst>
      <p:ext uri="{BB962C8B-B14F-4D97-AF65-F5344CB8AC3E}">
        <p14:creationId xmlns:p14="http://schemas.microsoft.com/office/powerpoint/2010/main" val="35056749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2EE4A-9559-2B40-ACC9-90C7BF3C358E}"/>
              </a:ext>
            </a:extLst>
          </p:cNvPr>
          <p:cNvSpPr>
            <a:spLocks noGrp="1"/>
          </p:cNvSpPr>
          <p:nvPr>
            <p:ph type="title"/>
          </p:nvPr>
        </p:nvSpPr>
        <p:spPr/>
        <p:txBody>
          <a:bodyPr/>
          <a:lstStyle/>
          <a:p>
            <a:r>
              <a:rPr lang="en-US" dirty="0"/>
              <a:t>申請を促すための取り組みの３つの例</a:t>
            </a:r>
          </a:p>
        </p:txBody>
      </p:sp>
      <p:sp>
        <p:nvSpPr>
          <p:cNvPr id="3" name="Content Placeholder 2">
            <a:extLst>
              <a:ext uri="{FF2B5EF4-FFF2-40B4-BE49-F238E27FC236}">
                <a16:creationId xmlns:a16="http://schemas.microsoft.com/office/drawing/2014/main" id="{A52CE263-5D2D-ED47-8186-1D8ADEE5E53F}"/>
              </a:ext>
            </a:extLst>
          </p:cNvPr>
          <p:cNvSpPr>
            <a:spLocks noGrp="1"/>
          </p:cNvSpPr>
          <p:nvPr>
            <p:ph idx="1"/>
          </p:nvPr>
        </p:nvSpPr>
        <p:spPr>
          <a:xfrm>
            <a:off x="496957" y="1825624"/>
            <a:ext cx="11430000" cy="4853471"/>
          </a:xfrm>
        </p:spPr>
        <p:txBody>
          <a:bodyPr>
            <a:normAutofit/>
          </a:bodyPr>
          <a:lstStyle/>
          <a:p>
            <a:r>
              <a:rPr lang="en-US" sz="3200" dirty="0" err="1">
                <a:latin typeface="MS PGothic" panose="020B0600070205080204" pitchFamily="34" charset="-128"/>
                <a:ea typeface="MS PGothic" panose="020B0600070205080204" pitchFamily="34" charset="-128"/>
                <a:cs typeface="Calibri" panose="020F0502020204030204" pitchFamily="34" charset="0"/>
              </a:rPr>
              <a:t>非営利民間団体の活用とソーシャルワーカ</a:t>
            </a:r>
            <a:r>
              <a:rPr lang="en-US" sz="3200" dirty="0">
                <a:latin typeface="MS PGothic" panose="020B0600070205080204" pitchFamily="34" charset="-128"/>
                <a:ea typeface="MS PGothic" panose="020B0600070205080204" pitchFamily="34" charset="-128"/>
                <a:cs typeface="Calibri" panose="020F0502020204030204" pitchFamily="34" charset="0"/>
              </a:rPr>
              <a:t>ー（</a:t>
            </a:r>
            <a:r>
              <a:rPr lang="en-US" sz="3200" dirty="0" err="1">
                <a:latin typeface="MS PGothic" panose="020B0600070205080204" pitchFamily="34" charset="-128"/>
                <a:ea typeface="MS PGothic" panose="020B0600070205080204" pitchFamily="34" charset="-128"/>
                <a:cs typeface="Calibri" panose="020F0502020204030204" pitchFamily="34" charset="0"/>
              </a:rPr>
              <a:t>SW）の活躍</a:t>
            </a:r>
            <a:endParaRPr lang="en-US" sz="3200"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SWは民間資格で行政政府・非営利民間団体・病院・施設などに配置</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a:latin typeface="MS PGothic" panose="020B0600070205080204" pitchFamily="34" charset="-128"/>
                <a:ea typeface="MS PGothic" panose="020B0600070205080204" pitchFamily="34" charset="-128"/>
                <a:cs typeface="Calibri" panose="020F0502020204030204" pitchFamily="34" charset="0"/>
              </a:rPr>
              <a:t>「</a:t>
            </a:r>
            <a:r>
              <a:rPr lang="en-US" dirty="0" err="1">
                <a:latin typeface="MS PGothic" panose="020B0600070205080204" pitchFamily="34" charset="-128"/>
                <a:ea typeface="MS PGothic" panose="020B0600070205080204" pitchFamily="34" charset="-128"/>
                <a:cs typeface="Calibri" panose="020F0502020204030204" pitchFamily="34" charset="0"/>
              </a:rPr>
              <a:t>声をあげる」こと＝アドボカシーや政策立案も重要な役割</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marL="457200" lvl="1" indent="0">
              <a:buNone/>
            </a:pPr>
            <a:endParaRPr lang="en-US" sz="1200" dirty="0">
              <a:latin typeface="MS PGothic" panose="020B0600070205080204" pitchFamily="34" charset="-128"/>
              <a:ea typeface="MS PGothic" panose="020B0600070205080204" pitchFamily="34" charset="-128"/>
              <a:cs typeface="Calibri" panose="020F0502020204030204" pitchFamily="34" charset="0"/>
            </a:endParaRPr>
          </a:p>
          <a:p>
            <a:r>
              <a:rPr lang="en-US" sz="3200" dirty="0" err="1">
                <a:latin typeface="MS PGothic" panose="020B0600070205080204" pitchFamily="34" charset="-128"/>
                <a:ea typeface="MS PGothic" panose="020B0600070205080204" pitchFamily="34" charset="-128"/>
                <a:cs typeface="Calibri" panose="020F0502020204030204" pitchFamily="34" charset="0"/>
              </a:rPr>
              <a:t>ハームリダクション・アプローチ</a:t>
            </a:r>
            <a:endParaRPr lang="en-US" sz="3200"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例：薬物を安全に接種できるスーパーバイズド・コンサンプション・サービス</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marL="457200" lvl="1" indent="0">
              <a:buNone/>
            </a:pPr>
            <a:endParaRPr lang="en-US" sz="1400" dirty="0">
              <a:latin typeface="MS PGothic" panose="020B0600070205080204" pitchFamily="34" charset="-128"/>
              <a:ea typeface="MS PGothic" panose="020B0600070205080204" pitchFamily="34" charset="-128"/>
              <a:cs typeface="Calibri" panose="020F0502020204030204" pitchFamily="34" charset="0"/>
            </a:endParaRPr>
          </a:p>
          <a:p>
            <a:r>
              <a:rPr lang="en-US" sz="3200" dirty="0" err="1">
                <a:latin typeface="MS PGothic" panose="020B0600070205080204" pitchFamily="34" charset="-128"/>
                <a:ea typeface="MS PGothic" panose="020B0600070205080204" pitchFamily="34" charset="-128"/>
                <a:cs typeface="Calibri" panose="020F0502020204030204" pitchFamily="34" charset="0"/>
              </a:rPr>
              <a:t>トラウマ・インフォームド・アプローチ</a:t>
            </a:r>
            <a:endParaRPr lang="en-US" sz="3200"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忘れてはいけない政府・SW・教師・聖職者などによる加害の歴史</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lvl="1"/>
            <a:r>
              <a:rPr lang="en-US" dirty="0" err="1">
                <a:latin typeface="MS PGothic" panose="020B0600070205080204" pitchFamily="34" charset="-128"/>
                <a:ea typeface="MS PGothic" panose="020B0600070205080204" pitchFamily="34" charset="-128"/>
                <a:cs typeface="Calibri" panose="020F0502020204030204" pitchFamily="34" charset="0"/>
              </a:rPr>
              <a:t>WWⅡの影響は今も</a:t>
            </a:r>
            <a:endParaRPr lang="en-US" dirty="0">
              <a:latin typeface="MS PGothic" panose="020B0600070205080204" pitchFamily="34" charset="-128"/>
              <a:ea typeface="MS PGothic" panose="020B0600070205080204" pitchFamily="34" charset="-128"/>
              <a:cs typeface="Calibri" panose="020F0502020204030204" pitchFamily="34" charset="0"/>
            </a:endParaRPr>
          </a:p>
          <a:p>
            <a:pPr marL="0" indent="0">
              <a:buNone/>
            </a:pPr>
            <a:endParaRPr lang="en-US" dirty="0">
              <a:latin typeface="Calibri" panose="020F0502020204030204" pitchFamily="34" charset="0"/>
              <a:ea typeface="Meiryo" panose="020B0604030504040204" pitchFamily="34" charset="-128"/>
              <a:cs typeface="Calibri" panose="020F0502020204030204" pitchFamily="34" charset="0"/>
            </a:endParaRPr>
          </a:p>
        </p:txBody>
      </p:sp>
      <p:sp>
        <p:nvSpPr>
          <p:cNvPr id="4" name="Slide Number Placeholder 3">
            <a:extLst>
              <a:ext uri="{FF2B5EF4-FFF2-40B4-BE49-F238E27FC236}">
                <a16:creationId xmlns:a16="http://schemas.microsoft.com/office/drawing/2014/main" id="{62101512-7818-4E4D-A27D-F6296BEA5039}"/>
              </a:ext>
            </a:extLst>
          </p:cNvPr>
          <p:cNvSpPr>
            <a:spLocks noGrp="1"/>
          </p:cNvSpPr>
          <p:nvPr>
            <p:ph type="sldNum" sz="quarter" idx="12"/>
          </p:nvPr>
        </p:nvSpPr>
        <p:spPr/>
        <p:txBody>
          <a:bodyPr/>
          <a:lstStyle/>
          <a:p>
            <a:fld id="{48D382CE-7111-4945-887B-652FA2418005}" type="slidenum">
              <a:rPr lang="en-US" smtClean="0"/>
              <a:t>6</a:t>
            </a:fld>
            <a:endParaRPr lang="en-US"/>
          </a:p>
        </p:txBody>
      </p:sp>
    </p:spTree>
    <p:extLst>
      <p:ext uri="{BB962C8B-B14F-4D97-AF65-F5344CB8AC3E}">
        <p14:creationId xmlns:p14="http://schemas.microsoft.com/office/powerpoint/2010/main" val="187809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F1A13-FEA8-A24B-A6A0-2A62969E576E}"/>
              </a:ext>
            </a:extLst>
          </p:cNvPr>
          <p:cNvSpPr>
            <a:spLocks noGrp="1"/>
          </p:cNvSpPr>
          <p:nvPr>
            <p:ph type="title"/>
          </p:nvPr>
        </p:nvSpPr>
        <p:spPr/>
        <p:txBody>
          <a:bodyPr>
            <a:normAutofit/>
          </a:bodyPr>
          <a:lstStyle/>
          <a:p>
            <a:r>
              <a:rPr lang="en-US" dirty="0" err="1">
                <a:latin typeface="+mn-lt"/>
              </a:rPr>
              <a:t>申請を促すための取り組み</a:t>
            </a:r>
            <a:r>
              <a:rPr lang="en-US" dirty="0">
                <a:latin typeface="+mn-lt"/>
              </a:rPr>
              <a:t>：</a:t>
            </a:r>
            <a:br>
              <a:rPr lang="en-US" dirty="0">
                <a:latin typeface="+mn-lt"/>
              </a:rPr>
            </a:br>
            <a:r>
              <a:rPr lang="en-US" dirty="0" err="1">
                <a:latin typeface="+mn-lt"/>
              </a:rPr>
              <a:t>非営利民間団体の活用とSWの活躍</a:t>
            </a:r>
            <a:endParaRPr lang="en-US" dirty="0">
              <a:latin typeface="+mn-lt"/>
            </a:endParaRPr>
          </a:p>
        </p:txBody>
      </p:sp>
      <p:sp>
        <p:nvSpPr>
          <p:cNvPr id="3" name="Content Placeholder 2">
            <a:extLst>
              <a:ext uri="{FF2B5EF4-FFF2-40B4-BE49-F238E27FC236}">
                <a16:creationId xmlns:a16="http://schemas.microsoft.com/office/drawing/2014/main" id="{E3AD9140-E620-D94C-9E36-FFC95A06E12B}"/>
              </a:ext>
            </a:extLst>
          </p:cNvPr>
          <p:cNvSpPr>
            <a:spLocks noGrp="1"/>
          </p:cNvSpPr>
          <p:nvPr>
            <p:ph idx="1"/>
          </p:nvPr>
        </p:nvSpPr>
        <p:spPr>
          <a:xfrm>
            <a:off x="319850" y="1825625"/>
            <a:ext cx="11552300" cy="2600083"/>
          </a:xfrm>
        </p:spPr>
        <p:txBody>
          <a:bodyPr>
            <a:normAutofit/>
          </a:bodyPr>
          <a:lstStyle/>
          <a:p>
            <a:pPr marL="0" indent="0">
              <a:buNone/>
            </a:pPr>
            <a:r>
              <a:rPr lang="en-US" sz="3200" dirty="0" err="1">
                <a:latin typeface="MS PGothic" panose="020B0600070205080204" pitchFamily="34" charset="-128"/>
                <a:ea typeface="MS PGothic" panose="020B0600070205080204" pitchFamily="34" charset="-128"/>
              </a:rPr>
              <a:t>カナダの非営利民間団体とSWの役割とは</a:t>
            </a:r>
            <a:r>
              <a:rPr lang="en-US" sz="3200" dirty="0">
                <a:latin typeface="MS PGothic" panose="020B0600070205080204" pitchFamily="34" charset="-128"/>
                <a:ea typeface="MS PGothic" panose="020B0600070205080204" pitchFamily="34" charset="-128"/>
              </a:rPr>
              <a:t>…</a:t>
            </a:r>
          </a:p>
          <a:p>
            <a:pPr marL="457200" lvl="1" indent="0">
              <a:buNone/>
            </a:pPr>
            <a:r>
              <a:rPr lang="en-US" dirty="0">
                <a:latin typeface="MS PGothic" panose="020B0600070205080204" pitchFamily="34" charset="-128"/>
                <a:ea typeface="MS PGothic" panose="020B0600070205080204" pitchFamily="34" charset="-128"/>
              </a:rPr>
              <a:t>・</a:t>
            </a:r>
            <a:r>
              <a:rPr lang="en-US" dirty="0" err="1">
                <a:latin typeface="MS PGothic" panose="020B0600070205080204" pitchFamily="34" charset="-128"/>
                <a:ea typeface="MS PGothic" panose="020B0600070205080204" pitchFamily="34" charset="-128"/>
              </a:rPr>
              <a:t>福祉制度をナビゲートし申請をサポート</a:t>
            </a:r>
            <a:endParaRPr lang="en-US" dirty="0">
              <a:latin typeface="MS PGothic" panose="020B0600070205080204" pitchFamily="34" charset="-128"/>
              <a:ea typeface="MS PGothic" panose="020B0600070205080204" pitchFamily="34" charset="-128"/>
            </a:endParaRPr>
          </a:p>
          <a:p>
            <a:pPr marL="457200" lvl="1" indent="0">
              <a:buNone/>
            </a:pPr>
            <a:r>
              <a:rPr lang="en-US" dirty="0">
                <a:latin typeface="MS PGothic" panose="020B0600070205080204" pitchFamily="34" charset="-128"/>
                <a:ea typeface="MS PGothic" panose="020B0600070205080204" pitchFamily="34" charset="-128"/>
              </a:rPr>
              <a:t>・</a:t>
            </a:r>
            <a:r>
              <a:rPr lang="en-US" dirty="0" err="1">
                <a:latin typeface="MS PGothic" panose="020B0600070205080204" pitchFamily="34" charset="-128"/>
                <a:ea typeface="MS PGothic" panose="020B0600070205080204" pitchFamily="34" charset="-128"/>
              </a:rPr>
              <a:t>行政による（委託・助成を含む）福祉サービスやプログラムの実施と開発</a:t>
            </a:r>
            <a:endParaRPr lang="en-US" dirty="0">
              <a:latin typeface="MS PGothic" panose="020B0600070205080204" pitchFamily="34" charset="-128"/>
              <a:ea typeface="MS PGothic" panose="020B0600070205080204" pitchFamily="34" charset="-128"/>
            </a:endParaRPr>
          </a:p>
          <a:p>
            <a:pPr marL="457200" lvl="1" indent="0">
              <a:buNone/>
            </a:pPr>
            <a:r>
              <a:rPr lang="en-US" dirty="0">
                <a:latin typeface="MS PGothic" panose="020B0600070205080204" pitchFamily="34" charset="-128"/>
                <a:ea typeface="MS PGothic" panose="020B0600070205080204" pitchFamily="34" charset="-128"/>
              </a:rPr>
              <a:t>・</a:t>
            </a:r>
            <a:r>
              <a:rPr lang="en-US" dirty="0" err="1">
                <a:latin typeface="MS PGothic" panose="020B0600070205080204" pitchFamily="34" charset="-128"/>
                <a:ea typeface="MS PGothic" panose="020B0600070205080204" pitchFamily="34" charset="-128"/>
              </a:rPr>
              <a:t>カウンセリング等の心理的サポートとセラピ</a:t>
            </a:r>
            <a:r>
              <a:rPr lang="en-US" dirty="0">
                <a:latin typeface="MS PGothic" panose="020B0600070205080204" pitchFamily="34" charset="-128"/>
                <a:ea typeface="MS PGothic" panose="020B0600070205080204" pitchFamily="34" charset="-128"/>
              </a:rPr>
              <a:t>ー（</a:t>
            </a:r>
            <a:r>
              <a:rPr lang="en-US" dirty="0" err="1">
                <a:latin typeface="MS PGothic" panose="020B0600070205080204" pitchFamily="34" charset="-128"/>
                <a:ea typeface="MS PGothic" panose="020B0600070205080204" pitchFamily="34" charset="-128"/>
              </a:rPr>
              <a:t>修士以上</a:t>
            </a:r>
            <a:r>
              <a:rPr lang="en-US" dirty="0">
                <a:latin typeface="MS PGothic" panose="020B0600070205080204" pitchFamily="34" charset="-128"/>
                <a:ea typeface="MS PGothic" panose="020B0600070205080204" pitchFamily="34" charset="-128"/>
              </a:rPr>
              <a:t>）</a:t>
            </a:r>
          </a:p>
          <a:p>
            <a:pPr marL="457200" lvl="1" indent="0">
              <a:buNone/>
            </a:pPr>
            <a:r>
              <a:rPr lang="en-US" dirty="0">
                <a:latin typeface="MS PGothic" panose="020B0600070205080204" pitchFamily="34" charset="-128"/>
                <a:ea typeface="MS PGothic" panose="020B0600070205080204" pitchFamily="34" charset="-128"/>
              </a:rPr>
              <a:t>・</a:t>
            </a:r>
            <a:r>
              <a:rPr lang="en-US" dirty="0" err="1">
                <a:latin typeface="MS PGothic" panose="020B0600070205080204" pitchFamily="34" charset="-128"/>
                <a:ea typeface="MS PGothic" panose="020B0600070205080204" pitchFamily="34" charset="-128"/>
              </a:rPr>
              <a:t>人々の声を拾い声をあげる→制度や政策を提言し、現実にしていく（反抑圧</a:t>
            </a:r>
            <a:r>
              <a:rPr lang="en-US" dirty="0">
                <a:latin typeface="MS PGothic" panose="020B0600070205080204" pitchFamily="34" charset="-128"/>
                <a:ea typeface="MS PGothic" panose="020B0600070205080204" pitchFamily="34" charset="-128"/>
              </a:rPr>
              <a:t>/</a:t>
            </a:r>
            <a:r>
              <a:rPr lang="en-US" dirty="0" smtClean="0">
                <a:latin typeface="MS PGothic" panose="020B0600070205080204" pitchFamily="34" charset="-128"/>
                <a:ea typeface="MS PGothic" panose="020B0600070205080204" pitchFamily="34" charset="-128"/>
              </a:rPr>
              <a:t>AOP/</a:t>
            </a:r>
            <a:br>
              <a:rPr lang="en-US" dirty="0" smtClean="0">
                <a:latin typeface="MS PGothic" panose="020B0600070205080204" pitchFamily="34" charset="-128"/>
                <a:ea typeface="MS PGothic" panose="020B0600070205080204" pitchFamily="34" charset="-128"/>
              </a:rPr>
            </a:br>
            <a:r>
              <a:rPr lang="en-US" dirty="0" err="1" smtClean="0">
                <a:latin typeface="MS PGothic" panose="020B0600070205080204" pitchFamily="34" charset="-128"/>
                <a:ea typeface="MS PGothic" panose="020B0600070205080204" pitchFamily="34" charset="-128"/>
              </a:rPr>
              <a:t>反差別</a:t>
            </a:r>
            <a:r>
              <a:rPr lang="en-US" dirty="0" err="1">
                <a:latin typeface="MS PGothic" panose="020B0600070205080204" pitchFamily="34" charset="-128"/>
                <a:ea typeface="MS PGothic" panose="020B0600070205080204" pitchFamily="34" charset="-128"/>
              </a:rPr>
              <a:t>SW</a:t>
            </a:r>
            <a:r>
              <a:rPr lang="en-US" dirty="0">
                <a:latin typeface="MS PGothic" panose="020B0600070205080204" pitchFamily="34" charset="-128"/>
                <a:ea typeface="MS PGothic" panose="020B0600070205080204" pitchFamily="34" charset="-128"/>
              </a:rPr>
              <a:t>)</a:t>
            </a:r>
          </a:p>
        </p:txBody>
      </p:sp>
      <p:sp>
        <p:nvSpPr>
          <p:cNvPr id="4" name="TextBox 3">
            <a:extLst>
              <a:ext uri="{FF2B5EF4-FFF2-40B4-BE49-F238E27FC236}">
                <a16:creationId xmlns:a16="http://schemas.microsoft.com/office/drawing/2014/main" id="{7E81D524-39E7-2E42-BF03-8B99B6DAF433}"/>
              </a:ext>
            </a:extLst>
          </p:cNvPr>
          <p:cNvSpPr txBox="1"/>
          <p:nvPr/>
        </p:nvSpPr>
        <p:spPr>
          <a:xfrm>
            <a:off x="359606" y="4610299"/>
            <a:ext cx="11552300" cy="2039020"/>
          </a:xfrm>
          <a:prstGeom prst="rect">
            <a:avLst/>
          </a:prstGeom>
          <a:noFill/>
        </p:spPr>
        <p:txBody>
          <a:bodyPr wrap="square" rtlCol="0">
            <a:spAutoFit/>
          </a:bodyPr>
          <a:lstStyle/>
          <a:p>
            <a:pPr marL="0" indent="0">
              <a:lnSpc>
                <a:spcPct val="90000"/>
              </a:lnSpc>
              <a:buNone/>
            </a:pPr>
            <a:r>
              <a:rPr lang="en-US" altLang="ja-JP" sz="2000" dirty="0">
                <a:latin typeface="Calibri" panose="020F0502020204030204" pitchFamily="34" charset="0"/>
                <a:ea typeface="Meiryo" panose="020B0604030504040204" pitchFamily="34" charset="-128"/>
                <a:cs typeface="Calibri" panose="020F0502020204030204" pitchFamily="34" charset="0"/>
              </a:rPr>
              <a:t>AOP(Anti-oppressive practice =</a:t>
            </a:r>
            <a:r>
              <a:rPr lang="ja-JP" altLang="en-US" sz="2000">
                <a:latin typeface="Calibri" panose="020F0502020204030204" pitchFamily="34" charset="0"/>
                <a:ea typeface="Meiryo" panose="020B0604030504040204" pitchFamily="34" charset="-128"/>
                <a:cs typeface="Calibri" panose="020F0502020204030204" pitchFamily="34" charset="0"/>
              </a:rPr>
              <a:t> 反抑圧的実践</a:t>
            </a:r>
            <a:r>
              <a:rPr lang="en-US" altLang="ja-JP" sz="2000" dirty="0">
                <a:latin typeface="Calibri" panose="020F0502020204030204" pitchFamily="34" charset="0"/>
                <a:ea typeface="Meiryo" panose="020B0604030504040204" pitchFamily="34" charset="-128"/>
                <a:cs typeface="Calibri" panose="020F0502020204030204" pitchFamily="34" charset="0"/>
              </a:rPr>
              <a:t>)</a:t>
            </a:r>
            <a:r>
              <a:rPr lang="ja-JP" altLang="en-US" sz="2000">
                <a:latin typeface="Calibri" panose="020F0502020204030204" pitchFamily="34" charset="0"/>
                <a:ea typeface="Meiryo" panose="020B0604030504040204" pitchFamily="34" charset="-128"/>
                <a:cs typeface="Calibri" panose="020F0502020204030204" pitchFamily="34" charset="0"/>
              </a:rPr>
              <a:t>とは、「個人やグループに対して、不当な行為（個人の行動、社会的な政策や施策など）が行われること（例えば社会への参加権や基本的人権及び個人の自由を侵害したり、信仰、価値観、規則そして生き方を強制したり、安定して生きる道を奪ったりすること）」を社会的抑圧と捉え、意識的・無意識的にかぎらずどこにでも存在するものという前提のもと、抑圧と闘うため社会正義に根差したソーシャルワークアプローチ。（参照：</a:t>
            </a:r>
            <a:r>
              <a:rPr lang="en-US" altLang="ja-JP" sz="2000" dirty="0">
                <a:latin typeface="Calibri" panose="020F0502020204030204" pitchFamily="34" charset="0"/>
                <a:ea typeface="Meiryo" panose="020B0604030504040204" pitchFamily="34" charset="-128"/>
                <a:cs typeface="Calibri" panose="020F0502020204030204" pitchFamily="34" charset="0"/>
              </a:rPr>
              <a:t>Bains, D. Ed. (2017) Doing Anti-oppressive Practice: Social Justice Social Work (3rd ed.), Fernwood Publishing. </a:t>
            </a:r>
            <a:r>
              <a:rPr lang="ja-JP" altLang="en-US" sz="2000">
                <a:latin typeface="Calibri" panose="020F0502020204030204" pitchFamily="34" charset="0"/>
                <a:ea typeface="Meiryo" panose="020B0604030504040204" pitchFamily="34" charset="-128"/>
                <a:cs typeface="Calibri" panose="020F0502020204030204" pitchFamily="34" charset="0"/>
              </a:rPr>
              <a:t>坂本いづみ他著</a:t>
            </a:r>
            <a:r>
              <a:rPr lang="en-US" altLang="ja-JP" sz="2000" dirty="0">
                <a:latin typeface="Calibri" panose="020F0502020204030204" pitchFamily="34" charset="0"/>
                <a:ea typeface="Meiryo" panose="020B0604030504040204" pitchFamily="34" charset="-128"/>
                <a:cs typeface="Calibri" panose="020F0502020204030204" pitchFamily="34" charset="0"/>
              </a:rPr>
              <a:t>『</a:t>
            </a:r>
            <a:r>
              <a:rPr lang="ja-JP" altLang="en-US" sz="2000">
                <a:latin typeface="Calibri" panose="020F0502020204030204" pitchFamily="34" charset="0"/>
                <a:ea typeface="Meiryo" panose="020B0604030504040204" pitchFamily="34" charset="-128"/>
                <a:cs typeface="Calibri" panose="020F0502020204030204" pitchFamily="34" charset="0"/>
              </a:rPr>
              <a:t>脱「いい子」のソーシャルワークー反抑圧的な実践と理論ー</a:t>
            </a:r>
            <a:r>
              <a:rPr lang="en-US" altLang="ja-JP" sz="2000" dirty="0">
                <a:latin typeface="Calibri" panose="020F0502020204030204" pitchFamily="34" charset="0"/>
                <a:ea typeface="Meiryo" panose="020B0604030504040204" pitchFamily="34" charset="-128"/>
                <a:cs typeface="Calibri" panose="020F0502020204030204" pitchFamily="34" charset="0"/>
              </a:rPr>
              <a:t>』</a:t>
            </a:r>
            <a:r>
              <a:rPr lang="ja-JP" altLang="en-US" sz="2000">
                <a:latin typeface="Calibri" panose="020F0502020204030204" pitchFamily="34" charset="0"/>
                <a:ea typeface="Meiryo" panose="020B0604030504040204" pitchFamily="34" charset="-128"/>
                <a:cs typeface="Calibri" panose="020F0502020204030204" pitchFamily="34" charset="0"/>
              </a:rPr>
              <a:t>、現代書館。</a:t>
            </a:r>
            <a:r>
              <a:rPr lang="en-CA" sz="2000" dirty="0">
                <a:latin typeface="Calibri" panose="020F0502020204030204" pitchFamily="34" charset="0"/>
                <a:ea typeface="Meiryo" panose="020B0604030504040204" pitchFamily="34" charset="-128"/>
                <a:cs typeface="Calibri" panose="020F0502020204030204" pitchFamily="34" charset="0"/>
              </a:rPr>
              <a:t>）</a:t>
            </a:r>
            <a:endParaRPr lang="en-US" sz="2000" dirty="0">
              <a:latin typeface="Calibri" panose="020F0502020204030204" pitchFamily="34" charset="0"/>
              <a:ea typeface="Meiryo" panose="020B0604030504040204" pitchFamily="34" charset="-128"/>
              <a:cs typeface="Calibri" panose="020F0502020204030204" pitchFamily="34" charset="0"/>
            </a:endParaRPr>
          </a:p>
        </p:txBody>
      </p:sp>
      <p:sp>
        <p:nvSpPr>
          <p:cNvPr id="5" name="Rounded Rectangle 4">
            <a:extLst>
              <a:ext uri="{FF2B5EF4-FFF2-40B4-BE49-F238E27FC236}">
                <a16:creationId xmlns:a16="http://schemas.microsoft.com/office/drawing/2014/main" id="{213B997B-2F80-0E49-A13B-3D0A29084A6D}"/>
              </a:ext>
            </a:extLst>
          </p:cNvPr>
          <p:cNvSpPr/>
          <p:nvPr/>
        </p:nvSpPr>
        <p:spPr>
          <a:xfrm>
            <a:off x="178904" y="4475362"/>
            <a:ext cx="11693246" cy="2223611"/>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9BFA23C7-FC67-F74C-BACA-45BF3E8179C4}"/>
              </a:ext>
            </a:extLst>
          </p:cNvPr>
          <p:cNvSpPr>
            <a:spLocks noGrp="1"/>
          </p:cNvSpPr>
          <p:nvPr>
            <p:ph type="sldNum" sz="quarter" idx="12"/>
          </p:nvPr>
        </p:nvSpPr>
        <p:spPr>
          <a:xfrm>
            <a:off x="8859982" y="6309021"/>
            <a:ext cx="2743200" cy="365125"/>
          </a:xfrm>
        </p:spPr>
        <p:txBody>
          <a:bodyPr/>
          <a:lstStyle/>
          <a:p>
            <a:fld id="{48D382CE-7111-4945-887B-652FA2418005}" type="slidenum">
              <a:rPr lang="en-US" smtClean="0"/>
              <a:t>7</a:t>
            </a:fld>
            <a:endParaRPr lang="en-US" dirty="0"/>
          </a:p>
        </p:txBody>
      </p:sp>
    </p:spTree>
    <p:extLst>
      <p:ext uri="{BB962C8B-B14F-4D97-AF65-F5344CB8AC3E}">
        <p14:creationId xmlns:p14="http://schemas.microsoft.com/office/powerpoint/2010/main" val="400947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6EA57-660D-8B4F-8861-7F3170D85649}"/>
              </a:ext>
            </a:extLst>
          </p:cNvPr>
          <p:cNvSpPr>
            <a:spLocks noGrp="1"/>
          </p:cNvSpPr>
          <p:nvPr>
            <p:ph type="title"/>
          </p:nvPr>
        </p:nvSpPr>
        <p:spPr/>
        <p:txBody>
          <a:bodyPr>
            <a:normAutofit/>
          </a:bodyPr>
          <a:lstStyle/>
          <a:p>
            <a:r>
              <a:rPr lang="en-US" dirty="0" err="1"/>
              <a:t>申請を促すための取り組み</a:t>
            </a:r>
            <a:r>
              <a:rPr lang="en-US" dirty="0"/>
              <a:t>：</a:t>
            </a:r>
            <a:br>
              <a:rPr lang="en-US" dirty="0"/>
            </a:br>
            <a:r>
              <a:rPr lang="en-US" dirty="0" err="1"/>
              <a:t>ハームリダクション・アプローチ</a:t>
            </a:r>
            <a:endParaRPr lang="en-US" dirty="0"/>
          </a:p>
        </p:txBody>
      </p:sp>
      <p:sp>
        <p:nvSpPr>
          <p:cNvPr id="3" name="Content Placeholder 2">
            <a:extLst>
              <a:ext uri="{FF2B5EF4-FFF2-40B4-BE49-F238E27FC236}">
                <a16:creationId xmlns:a16="http://schemas.microsoft.com/office/drawing/2014/main" id="{3436B68E-9E0F-E043-AD96-51BE4C98330C}"/>
              </a:ext>
            </a:extLst>
          </p:cNvPr>
          <p:cNvSpPr>
            <a:spLocks noGrp="1"/>
          </p:cNvSpPr>
          <p:nvPr>
            <p:ph idx="1"/>
          </p:nvPr>
        </p:nvSpPr>
        <p:spPr>
          <a:xfrm>
            <a:off x="298174" y="1825626"/>
            <a:ext cx="11628783" cy="3113882"/>
          </a:xfrm>
        </p:spPr>
        <p:txBody>
          <a:bodyPr>
            <a:normAutofit/>
          </a:bodyPr>
          <a:lstStyle/>
          <a:p>
            <a:pPr marL="0" indent="0">
              <a:lnSpc>
                <a:spcPct val="110000"/>
              </a:lnSpc>
              <a:buNone/>
            </a:pPr>
            <a:r>
              <a:rPr lang="en-US" sz="2400" dirty="0">
                <a:latin typeface="MS PGothic" panose="020B0600070205080204" pitchFamily="34" charset="-128"/>
                <a:ea typeface="MS PGothic" panose="020B0600070205080204" pitchFamily="34" charset="-128"/>
              </a:rPr>
              <a:t>ハームリダクションとは使用を禁止したり、処罰したり矯正するのではなく、被害を少なくすることを目的としたエビデンスべースド（科学的根拠に基づく） </a:t>
            </a:r>
            <a:r>
              <a:rPr lang="en-US" sz="2400" dirty="0" err="1">
                <a:latin typeface="MS PGothic" panose="020B0600070205080204" pitchFamily="34" charset="-128"/>
                <a:ea typeface="MS PGothic" panose="020B0600070205080204" pitchFamily="34" charset="-128"/>
              </a:rPr>
              <a:t>の取り組みや政策</a:t>
            </a:r>
            <a:endParaRPr lang="en-US" sz="2400" dirty="0">
              <a:latin typeface="MS PGothic" panose="020B0600070205080204" pitchFamily="34" charset="-128"/>
              <a:ea typeface="MS PGothic" panose="020B0600070205080204" pitchFamily="34" charset="-128"/>
            </a:endParaRPr>
          </a:p>
          <a:p>
            <a:pPr marL="0" indent="0">
              <a:lnSpc>
                <a:spcPct val="110000"/>
              </a:lnSpc>
              <a:buNone/>
            </a:pPr>
            <a:r>
              <a:rPr lang="en-US" sz="2400" dirty="0" err="1">
                <a:latin typeface="MS PGothic" panose="020B0600070205080204" pitchFamily="34" charset="-128"/>
                <a:ea typeface="MS PGothic" panose="020B0600070205080204" pitchFamily="34" charset="-128"/>
              </a:rPr>
              <a:t>例）スーパーバイズド・コンサンプション・サービス</a:t>
            </a:r>
            <a:endParaRPr lang="en-US" sz="2400" dirty="0">
              <a:latin typeface="MS PGothic" panose="020B0600070205080204" pitchFamily="34" charset="-128"/>
              <a:ea typeface="MS PGothic" panose="020B0600070205080204" pitchFamily="34" charset="-128"/>
            </a:endParaRPr>
          </a:p>
          <a:p>
            <a:pPr lvl="1">
              <a:lnSpc>
                <a:spcPct val="110000"/>
              </a:lnSpc>
            </a:pPr>
            <a:r>
              <a:rPr lang="en-US" dirty="0" err="1">
                <a:latin typeface="MS PGothic" panose="020B0600070205080204" pitchFamily="34" charset="-128"/>
                <a:ea typeface="MS PGothic" panose="020B0600070205080204" pitchFamily="34" charset="-128"/>
              </a:rPr>
              <a:t>安全に清潔な器具を用いて薬物が接種できるセンタ</a:t>
            </a:r>
            <a:r>
              <a:rPr lang="en-US" dirty="0">
                <a:latin typeface="MS PGothic" panose="020B0600070205080204" pitchFamily="34" charset="-128"/>
                <a:ea typeface="MS PGothic" panose="020B0600070205080204" pitchFamily="34" charset="-128"/>
              </a:rPr>
              <a:t>ー。</a:t>
            </a:r>
          </a:p>
          <a:p>
            <a:pPr lvl="1">
              <a:lnSpc>
                <a:spcPct val="110000"/>
              </a:lnSpc>
            </a:pPr>
            <a:r>
              <a:rPr lang="en-US" dirty="0" err="1">
                <a:latin typeface="MS PGothic" panose="020B0600070205080204" pitchFamily="34" charset="-128"/>
                <a:ea typeface="MS PGothic" panose="020B0600070205080204" pitchFamily="34" charset="-128"/>
              </a:rPr>
              <a:t>専門家を配置することでオーバードーズによる事故を防止する</a:t>
            </a:r>
            <a:r>
              <a:rPr lang="en-US" dirty="0">
                <a:latin typeface="MS PGothic" panose="020B0600070205080204" pitchFamily="34" charset="-128"/>
                <a:ea typeface="MS PGothic" panose="020B0600070205080204" pitchFamily="34" charset="-128"/>
              </a:rPr>
              <a:t>。</a:t>
            </a:r>
          </a:p>
          <a:p>
            <a:pPr lvl="1">
              <a:lnSpc>
                <a:spcPct val="110000"/>
              </a:lnSpc>
            </a:pPr>
            <a:r>
              <a:rPr lang="en-US" dirty="0">
                <a:latin typeface="MS PGothic" panose="020B0600070205080204" pitchFamily="34" charset="-128"/>
                <a:ea typeface="MS PGothic" panose="020B0600070205080204" pitchFamily="34" charset="-128"/>
              </a:rPr>
              <a:t>トロント市内に9ヶ所＋ホームレスシェルター内にシェルター利用者向けセンターも。</a:t>
            </a:r>
          </a:p>
        </p:txBody>
      </p:sp>
      <p:sp>
        <p:nvSpPr>
          <p:cNvPr id="5" name="TextBox 4">
            <a:extLst>
              <a:ext uri="{FF2B5EF4-FFF2-40B4-BE49-F238E27FC236}">
                <a16:creationId xmlns:a16="http://schemas.microsoft.com/office/drawing/2014/main" id="{410A4484-18CF-A74A-A834-F2573C0F5CF3}"/>
              </a:ext>
            </a:extLst>
          </p:cNvPr>
          <p:cNvSpPr txBox="1"/>
          <p:nvPr/>
        </p:nvSpPr>
        <p:spPr>
          <a:xfrm>
            <a:off x="339226" y="4756154"/>
            <a:ext cx="11423375" cy="2215991"/>
          </a:xfrm>
          <a:prstGeom prst="rect">
            <a:avLst/>
          </a:prstGeom>
          <a:noFill/>
        </p:spPr>
        <p:txBody>
          <a:bodyPr wrap="square" rtlCol="0">
            <a:spAutoFit/>
          </a:bodyPr>
          <a:lstStyle/>
          <a:p>
            <a:r>
              <a:rPr lang="en-US" sz="2000" dirty="0">
                <a:latin typeface="Meiryo" panose="020B0604030504040204" pitchFamily="34" charset="-128"/>
                <a:ea typeface="Meiryo" panose="020B0604030504040204" pitchFamily="34" charset="-128"/>
              </a:rPr>
              <a:t>2003年にバンクーバーに公的センターがオープン。トロントでは民間団体が公園にテントを設置したことが最初で2017年に公的センターが保健センター内にオープン。2021年現在、カナダ全土で37ヶ所、世界的には11カ国に100ヶ所以上ある（ドイツ、オーストラリア、スペイン、オランダ、スイスなど）。</a:t>
            </a:r>
            <a:r>
              <a:rPr lang="en-US" sz="2000" dirty="0" err="1">
                <a:latin typeface="Meiryo" panose="020B0604030504040204" pitchFamily="34" charset="-128"/>
                <a:ea typeface="Meiryo" panose="020B0604030504040204" pitchFamily="34" charset="-128"/>
              </a:rPr>
              <a:t>個人による薬物の所持と使用が「非犯罪化」されていることが前提となる</a:t>
            </a:r>
            <a:r>
              <a:rPr lang="en-US" sz="2000" dirty="0">
                <a:latin typeface="Meiryo" panose="020B0604030504040204" pitchFamily="34" charset="-128"/>
                <a:ea typeface="Meiryo" panose="020B0604030504040204" pitchFamily="34" charset="-128"/>
              </a:rPr>
              <a:t>。</a:t>
            </a:r>
          </a:p>
          <a:p>
            <a:r>
              <a:rPr lang="en-US" sz="2000" dirty="0" err="1">
                <a:latin typeface="Meiryo" panose="020B0604030504040204" pitchFamily="34" charset="-128"/>
                <a:ea typeface="Meiryo" panose="020B0604030504040204" pitchFamily="34" charset="-128"/>
              </a:rPr>
              <a:t>参照：Ontario</a:t>
            </a:r>
            <a:r>
              <a:rPr lang="en-US" sz="2000" dirty="0">
                <a:latin typeface="Meiryo" panose="020B0604030504040204" pitchFamily="34" charset="-128"/>
                <a:ea typeface="Meiryo" panose="020B0604030504040204" pitchFamily="34" charset="-128"/>
              </a:rPr>
              <a:t> HIV Treatment Network https://</a:t>
            </a:r>
            <a:r>
              <a:rPr lang="en-US" sz="2000" dirty="0" err="1">
                <a:latin typeface="Meiryo" panose="020B0604030504040204" pitchFamily="34" charset="-128"/>
                <a:ea typeface="Meiryo" panose="020B0604030504040204" pitchFamily="34" charset="-128"/>
              </a:rPr>
              <a:t>www.ohtn.on.ca</a:t>
            </a:r>
            <a:r>
              <a:rPr lang="en-US" sz="2000" dirty="0">
                <a:latin typeface="Meiryo" panose="020B0604030504040204" pitchFamily="34" charset="-128"/>
                <a:ea typeface="Meiryo" panose="020B0604030504040204" pitchFamily="34" charset="-128"/>
              </a:rPr>
              <a:t>/rapid-response-a-review-of-structural-process-and-outcome-measures-for-supervised-consumption-services/</a:t>
            </a:r>
          </a:p>
          <a:p>
            <a:endParaRPr lang="en-US" dirty="0"/>
          </a:p>
        </p:txBody>
      </p:sp>
      <p:sp>
        <p:nvSpPr>
          <p:cNvPr id="6" name="Rounded Rectangle 5">
            <a:extLst>
              <a:ext uri="{FF2B5EF4-FFF2-40B4-BE49-F238E27FC236}">
                <a16:creationId xmlns:a16="http://schemas.microsoft.com/office/drawing/2014/main" id="{E0A9105D-1617-1B40-918F-7F8C9F58B4F0}"/>
              </a:ext>
            </a:extLst>
          </p:cNvPr>
          <p:cNvSpPr/>
          <p:nvPr/>
        </p:nvSpPr>
        <p:spPr>
          <a:xfrm>
            <a:off x="178905" y="4686300"/>
            <a:ext cx="11588144" cy="1911073"/>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E6823E01-B75E-8342-8FC4-DD9353CC43FC}"/>
              </a:ext>
            </a:extLst>
          </p:cNvPr>
          <p:cNvSpPr>
            <a:spLocks noGrp="1"/>
          </p:cNvSpPr>
          <p:nvPr>
            <p:ph type="sldNum" sz="quarter" idx="12"/>
          </p:nvPr>
        </p:nvSpPr>
        <p:spPr/>
        <p:txBody>
          <a:bodyPr/>
          <a:lstStyle/>
          <a:p>
            <a:fld id="{48D382CE-7111-4945-887B-652FA2418005}" type="slidenum">
              <a:rPr lang="en-US" smtClean="0"/>
              <a:t>8</a:t>
            </a:fld>
            <a:endParaRPr lang="en-US" dirty="0"/>
          </a:p>
        </p:txBody>
      </p:sp>
    </p:spTree>
    <p:extLst>
      <p:ext uri="{BB962C8B-B14F-4D97-AF65-F5344CB8AC3E}">
        <p14:creationId xmlns:p14="http://schemas.microsoft.com/office/powerpoint/2010/main" val="4041768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CFB29-1F80-DA42-95AE-C60B17605C4A}"/>
              </a:ext>
            </a:extLst>
          </p:cNvPr>
          <p:cNvSpPr>
            <a:spLocks noGrp="1"/>
          </p:cNvSpPr>
          <p:nvPr>
            <p:ph type="title"/>
          </p:nvPr>
        </p:nvSpPr>
        <p:spPr/>
        <p:txBody>
          <a:bodyPr>
            <a:normAutofit/>
          </a:bodyPr>
          <a:lstStyle/>
          <a:p>
            <a:r>
              <a:rPr lang="en-US" dirty="0" err="1"/>
              <a:t>申請を促すための取り組み</a:t>
            </a:r>
            <a:r>
              <a:rPr lang="en-US" dirty="0"/>
              <a:t>：</a:t>
            </a:r>
            <a:br>
              <a:rPr lang="en-US" dirty="0"/>
            </a:br>
            <a:r>
              <a:rPr lang="en-US" dirty="0" err="1"/>
              <a:t>トラウマ・インフォームド・アプローチ</a:t>
            </a:r>
            <a:endParaRPr lang="en-US" dirty="0"/>
          </a:p>
        </p:txBody>
      </p:sp>
      <p:sp>
        <p:nvSpPr>
          <p:cNvPr id="3" name="Content Placeholder 2">
            <a:extLst>
              <a:ext uri="{FF2B5EF4-FFF2-40B4-BE49-F238E27FC236}">
                <a16:creationId xmlns:a16="http://schemas.microsoft.com/office/drawing/2014/main" id="{4D4FB5D4-BEDF-8B46-82F2-9A34E1E60995}"/>
              </a:ext>
            </a:extLst>
          </p:cNvPr>
          <p:cNvSpPr>
            <a:spLocks noGrp="1"/>
          </p:cNvSpPr>
          <p:nvPr>
            <p:ph idx="1"/>
          </p:nvPr>
        </p:nvSpPr>
        <p:spPr>
          <a:xfrm>
            <a:off x="457200" y="1825624"/>
            <a:ext cx="11330609" cy="2945159"/>
          </a:xfrm>
        </p:spPr>
        <p:txBody>
          <a:bodyPr>
            <a:noAutofit/>
          </a:bodyPr>
          <a:lstStyle/>
          <a:p>
            <a:pPr marL="0" indent="0">
              <a:buNone/>
            </a:pPr>
            <a:r>
              <a:rPr lang="en-US" sz="2400" dirty="0" err="1">
                <a:latin typeface="MS PGothic" panose="020B0600070205080204" pitchFamily="34" charset="-128"/>
                <a:ea typeface="MS PGothic" panose="020B0600070205080204" pitchFamily="34" charset="-128"/>
              </a:rPr>
              <a:t>支援を求めない人を含め、クライアントが何らかのトラウマを抱えている可能性を念頭において対人援助職が関わるアプローチ</a:t>
            </a:r>
            <a:endParaRPr lang="en-US" sz="2400" dirty="0">
              <a:latin typeface="MS PGothic" panose="020B0600070205080204" pitchFamily="34" charset="-128"/>
              <a:ea typeface="MS PGothic" panose="020B0600070205080204" pitchFamily="34" charset="-128"/>
            </a:endParaRPr>
          </a:p>
          <a:p>
            <a:r>
              <a:rPr lang="en-US" sz="2400" dirty="0" err="1">
                <a:latin typeface="MS PGothic" panose="020B0600070205080204" pitchFamily="34" charset="-128"/>
                <a:ea typeface="MS PGothic" panose="020B0600070205080204" pitchFamily="34" charset="-128"/>
              </a:rPr>
              <a:t>トラウマとは</a:t>
            </a:r>
            <a:r>
              <a:rPr lang="ja-JP" sz="2400">
                <a:solidFill>
                  <a:srgbClr val="000000"/>
                </a:solidFill>
                <a:effectLst/>
                <a:latin typeface="MS PGothic" panose="020B0600070205080204" pitchFamily="34" charset="-128"/>
                <a:ea typeface="MS PGothic" panose="020B0600070205080204" pitchFamily="34" charset="-128"/>
                <a:cs typeface="Times New Roman" panose="02020603050405020304" pitchFamily="18" charset="0"/>
              </a:rPr>
              <a:t>自然災害、戦争、事故、事件、暴力、虐待、社会からの阻害などによって</a:t>
            </a:r>
            <a:r>
              <a:rPr lang="en-CA" sz="2400" dirty="0">
                <a:effectLst/>
                <a:latin typeface="MS PGothic" panose="020B0600070205080204" pitchFamily="34" charset="-128"/>
                <a:ea typeface="MS PGothic" panose="020B0600070205080204" pitchFamily="34" charset="-128"/>
              </a:rPr>
              <a:t> </a:t>
            </a:r>
            <a:r>
              <a:rPr lang="en-CA" sz="2400" dirty="0" err="1">
                <a:effectLst/>
                <a:latin typeface="MS PGothic" panose="020B0600070205080204" pitchFamily="34" charset="-128"/>
                <a:ea typeface="MS PGothic" panose="020B0600070205080204" pitchFamily="34" charset="-128"/>
              </a:rPr>
              <a:t>生じ、当事者は心理的ストレスから外部との接触を断つこともある</a:t>
            </a:r>
            <a:r>
              <a:rPr lang="en-CA" sz="2400" dirty="0">
                <a:effectLst/>
                <a:latin typeface="MS PGothic" panose="020B0600070205080204" pitchFamily="34" charset="-128"/>
                <a:ea typeface="MS PGothic" panose="020B0600070205080204" pitchFamily="34" charset="-128"/>
              </a:rPr>
              <a:t>。</a:t>
            </a:r>
          </a:p>
          <a:p>
            <a:r>
              <a:rPr lang="en-CA" sz="2400" dirty="0">
                <a:latin typeface="MS PGothic" panose="020B0600070205080204" pitchFamily="34" charset="-128"/>
                <a:ea typeface="MS PGothic" panose="020B0600070205080204" pitchFamily="34" charset="-128"/>
              </a:rPr>
              <a:t>SWや行政職員が２次被害を与える場合も。</a:t>
            </a:r>
          </a:p>
          <a:p>
            <a:r>
              <a:rPr lang="ja-JP" altLang="en-US" sz="2400">
                <a:solidFill>
                  <a:srgbClr val="000000"/>
                </a:solidFill>
                <a:effectLst/>
                <a:latin typeface="MS PGothic" panose="020B0600070205080204" pitchFamily="34" charset="-128"/>
                <a:ea typeface="MS PGothic" panose="020B0600070205080204" pitchFamily="34" charset="-128"/>
                <a:cs typeface="Times New Roman" panose="02020603050405020304" pitchFamily="18" charset="0"/>
              </a:rPr>
              <a:t>この</a:t>
            </a:r>
            <a:r>
              <a:rPr lang="ja-JP" sz="2400">
                <a:solidFill>
                  <a:srgbClr val="000000"/>
                </a:solidFill>
                <a:effectLst/>
                <a:latin typeface="MS PGothic" panose="020B0600070205080204" pitchFamily="34" charset="-128"/>
                <a:ea typeface="MS PGothic" panose="020B0600070205080204" pitchFamily="34" charset="-128"/>
                <a:cs typeface="Times New Roman" panose="02020603050405020304" pitchFamily="18" charset="0"/>
              </a:rPr>
              <a:t>アプローチはその人の置かれてきた背景や歴史、社会構造を理解した上で、信頼関係を築き、本人の力を取り戻すために協働が必要とな</a:t>
            </a:r>
            <a:r>
              <a:rPr lang="ja-JP" altLang="en-US" sz="2400">
                <a:solidFill>
                  <a:srgbClr val="000000"/>
                </a:solidFill>
                <a:effectLst/>
                <a:latin typeface="MS PGothic" panose="020B0600070205080204" pitchFamily="34" charset="-128"/>
                <a:ea typeface="MS PGothic" panose="020B0600070205080204" pitchFamily="34" charset="-128"/>
                <a:cs typeface="Times New Roman" panose="02020603050405020304" pitchFamily="18" charset="0"/>
              </a:rPr>
              <a:t>る</a:t>
            </a:r>
            <a:r>
              <a:rPr lang="ja-JP" sz="2400">
                <a:solidFill>
                  <a:srgbClr val="000000"/>
                </a:solidFill>
                <a:effectLst/>
                <a:latin typeface="MS PGothic" panose="020B0600070205080204" pitchFamily="34" charset="-128"/>
                <a:ea typeface="MS PGothic" panose="020B0600070205080204" pitchFamily="34" charset="-128"/>
                <a:cs typeface="Times New Roman" panose="02020603050405020304" pitchFamily="18" charset="0"/>
              </a:rPr>
              <a:t>。</a:t>
            </a:r>
            <a:r>
              <a:rPr lang="en-CA" sz="2400" dirty="0">
                <a:effectLst/>
                <a:latin typeface="MS PGothic" panose="020B0600070205080204" pitchFamily="34" charset="-128"/>
                <a:ea typeface="MS PGothic" panose="020B0600070205080204" pitchFamily="34" charset="-128"/>
              </a:rPr>
              <a:t> </a:t>
            </a:r>
          </a:p>
        </p:txBody>
      </p:sp>
      <p:sp>
        <p:nvSpPr>
          <p:cNvPr id="5" name="TextBox 4">
            <a:extLst>
              <a:ext uri="{FF2B5EF4-FFF2-40B4-BE49-F238E27FC236}">
                <a16:creationId xmlns:a16="http://schemas.microsoft.com/office/drawing/2014/main" id="{223139EE-A27D-2A44-A422-FE0E53EDAE8C}"/>
              </a:ext>
            </a:extLst>
          </p:cNvPr>
          <p:cNvSpPr txBox="1"/>
          <p:nvPr/>
        </p:nvSpPr>
        <p:spPr>
          <a:xfrm>
            <a:off x="314075" y="4802235"/>
            <a:ext cx="11514373" cy="1923604"/>
          </a:xfrm>
          <a:prstGeom prst="rect">
            <a:avLst/>
          </a:prstGeom>
          <a:noFill/>
        </p:spPr>
        <p:txBody>
          <a:bodyPr wrap="square" rtlCol="0">
            <a:spAutoFit/>
          </a:bodyPr>
          <a:lstStyle/>
          <a:p>
            <a:r>
              <a:rPr lang="en-CA" sz="1700" dirty="0" err="1">
                <a:latin typeface="Meiryo" panose="020B0604030504040204" pitchFamily="34" charset="-128"/>
                <a:ea typeface="Meiryo" panose="020B0604030504040204" pitchFamily="34" charset="-128"/>
              </a:rPr>
              <a:t>カナダでは</a:t>
            </a:r>
            <a:r>
              <a:rPr lang="en-US" altLang="ja-JP" sz="1700" dirty="0">
                <a:latin typeface="Meiryo" panose="020B0604030504040204" pitchFamily="34" charset="-128"/>
                <a:ea typeface="Meiryo" panose="020B0604030504040204" pitchFamily="34" charset="-128"/>
              </a:rPr>
              <a:t>1800</a:t>
            </a:r>
            <a:r>
              <a:rPr lang="ja-JP" altLang="en-US" sz="1700" dirty="0">
                <a:latin typeface="Meiryo" panose="020B0604030504040204" pitchFamily="34" charset="-128"/>
                <a:ea typeface="Meiryo" panose="020B0604030504040204" pitchFamily="34" charset="-128"/>
              </a:rPr>
              <a:t>年代後半から</a:t>
            </a:r>
            <a:r>
              <a:rPr lang="en-US" altLang="ja-JP" sz="1700" dirty="0">
                <a:latin typeface="Meiryo" panose="020B0604030504040204" pitchFamily="34" charset="-128"/>
                <a:ea typeface="Meiryo" panose="020B0604030504040204" pitchFamily="34" charset="-128"/>
              </a:rPr>
              <a:t>1980</a:t>
            </a:r>
            <a:r>
              <a:rPr lang="ja-JP" altLang="en-US" sz="1700" dirty="0">
                <a:latin typeface="Meiryo" panose="020B0604030504040204" pitchFamily="34" charset="-128"/>
                <a:ea typeface="Meiryo" panose="020B0604030504040204" pitchFamily="34" charset="-128"/>
              </a:rPr>
              <a:t>年代まで</a:t>
            </a:r>
            <a:r>
              <a:rPr lang="en-CA" sz="1700" dirty="0" err="1">
                <a:latin typeface="Meiryo" panose="020B0604030504040204" pitchFamily="34" charset="-128"/>
                <a:ea typeface="Meiryo" panose="020B0604030504040204" pitchFamily="34" charset="-128"/>
              </a:rPr>
              <a:t>先住民に対する迫害があり、SW・教師・聖職者によって</a:t>
            </a:r>
            <a:r>
              <a:rPr lang="en-US" altLang="ja-JP" sz="1700" dirty="0">
                <a:latin typeface="Meiryo" panose="020B0604030504040204" pitchFamily="34" charset="-128"/>
                <a:ea typeface="Meiryo" panose="020B0604030504040204" pitchFamily="34" charset="-128"/>
              </a:rPr>
              <a:t>15</a:t>
            </a:r>
            <a:r>
              <a:rPr lang="ja-JP" altLang="en-US" sz="1700" dirty="0">
                <a:latin typeface="Meiryo" panose="020B0604030504040204" pitchFamily="34" charset="-128"/>
                <a:ea typeface="Meiryo" panose="020B0604030504040204" pitchFamily="34" charset="-128"/>
              </a:rPr>
              <a:t>万人以上の子どもが親や地域と引き離され、西洋の教育を受けるため里親や寄宿舎に隔離された。その間、数千人の子どもが亡くなった歴史がある。現在の先住民の人々のアルコールや薬物依存、失業率やホームレスの人の多さを考える時、彼らのトラウマと、世代を超えて受け継がれる、国・学校・制度・専門職などに対する不信感を無視することはできない。</a:t>
            </a:r>
            <a:r>
              <a:rPr lang="en-US" altLang="ja-JP" sz="1700" dirty="0">
                <a:latin typeface="Meiryo" panose="020B0604030504040204" pitchFamily="34" charset="-128"/>
                <a:ea typeface="Meiryo" panose="020B0604030504040204" pitchFamily="34" charset="-128"/>
              </a:rPr>
              <a:t>(</a:t>
            </a:r>
            <a:r>
              <a:rPr lang="ja-JP" altLang="en-US" sz="1700" dirty="0">
                <a:latin typeface="Meiryo" panose="020B0604030504040204" pitchFamily="34" charset="-128"/>
                <a:ea typeface="Meiryo" panose="020B0604030504040204" pitchFamily="34" charset="-128"/>
              </a:rPr>
              <a:t>参照：</a:t>
            </a:r>
            <a:r>
              <a:rPr lang="en-CA" altLang="ja-JP" sz="1700" dirty="0">
                <a:latin typeface="Meiryo" panose="020B0604030504040204" pitchFamily="34" charset="-128"/>
                <a:ea typeface="Meiryo" panose="020B0604030504040204" pitchFamily="34" charset="-128"/>
              </a:rPr>
              <a:t>The Canadian</a:t>
            </a:r>
            <a:r>
              <a:rPr lang="ja-JP" altLang="en-US" sz="1700" dirty="0">
                <a:latin typeface="Meiryo" panose="020B0604030504040204" pitchFamily="34" charset="-128"/>
                <a:ea typeface="Meiryo" panose="020B0604030504040204" pitchFamily="34" charset="-128"/>
              </a:rPr>
              <a:t> </a:t>
            </a:r>
            <a:r>
              <a:rPr lang="en-US" altLang="ja-JP" sz="1700" dirty="0">
                <a:latin typeface="Meiryo" panose="020B0604030504040204" pitchFamily="34" charset="-128"/>
                <a:ea typeface="Meiryo" panose="020B0604030504040204" pitchFamily="34" charset="-128"/>
              </a:rPr>
              <a:t>Encyclopedia</a:t>
            </a:r>
            <a:r>
              <a:rPr lang="en-CA" altLang="ja-JP" sz="1700" dirty="0">
                <a:latin typeface="Meiryo" panose="020B0604030504040204" pitchFamily="34" charset="-128"/>
                <a:ea typeface="Meiryo" panose="020B0604030504040204" pitchFamily="34" charset="-128"/>
              </a:rPr>
              <a:t> </a:t>
            </a:r>
            <a:r>
              <a:rPr lang="en-CA" altLang="ja-JP" sz="1700" dirty="0">
                <a:latin typeface="Meiryo" panose="020B0604030504040204" pitchFamily="34" charset="-128"/>
                <a:ea typeface="Meiryo" panose="020B0604030504040204" pitchFamily="34" charset="-128"/>
                <a:hlinkClick r:id="rId2"/>
              </a:rPr>
              <a:t>https://thecanadianencyclopedia.ca/en/article/residential-schools</a:t>
            </a:r>
            <a:r>
              <a:rPr lang="en-CA" altLang="ja-JP" sz="1700" dirty="0">
                <a:latin typeface="Meiryo" panose="020B0604030504040204" pitchFamily="34" charset="-128"/>
                <a:ea typeface="Meiryo" panose="020B0604030504040204" pitchFamily="34" charset="-128"/>
              </a:rPr>
              <a:t>)</a:t>
            </a:r>
          </a:p>
          <a:p>
            <a:r>
              <a:rPr lang="ja-JP" altLang="en-US" sz="1700" dirty="0">
                <a:latin typeface="Meiryo" panose="020B0604030504040204" pitchFamily="34" charset="-128"/>
                <a:ea typeface="Meiryo" panose="020B0604030504040204" pitchFamily="34" charset="-128"/>
              </a:rPr>
              <a:t>また戦争に</a:t>
            </a:r>
            <a:r>
              <a:rPr lang="ja-JP" altLang="en-CA" sz="1700" dirty="0">
                <a:latin typeface="Meiryo" panose="020B0604030504040204" pitchFamily="34" charset="-128"/>
                <a:ea typeface="Meiryo" panose="020B0604030504040204" pitchFamily="34" charset="-128"/>
              </a:rPr>
              <a:t>よる</a:t>
            </a:r>
            <a:r>
              <a:rPr lang="en-CA" altLang="ja-JP" sz="1700" dirty="0">
                <a:latin typeface="Meiryo" panose="020B0604030504040204" pitchFamily="34" charset="-128"/>
                <a:ea typeface="Meiryo" panose="020B0604030504040204" pitchFamily="34" charset="-128"/>
              </a:rPr>
              <a:t>PTSD</a:t>
            </a:r>
            <a:r>
              <a:rPr lang="ja-JP" altLang="en-US" sz="1700" dirty="0" err="1">
                <a:latin typeface="Meiryo" panose="020B0604030504040204" pitchFamily="34" charset="-128"/>
                <a:ea typeface="Meiryo" panose="020B0604030504040204" pitchFamily="34" charset="-128"/>
              </a:rPr>
              <a:t>、</a:t>
            </a:r>
            <a:r>
              <a:rPr lang="ja-JP" altLang="en-US" sz="1700" dirty="0">
                <a:latin typeface="Meiryo" panose="020B0604030504040204" pitchFamily="34" charset="-128"/>
                <a:ea typeface="Meiryo" panose="020B0604030504040204" pitchFamily="34" charset="-128"/>
              </a:rPr>
              <a:t>カナダにおける日系人の収容の歴史、日本による加害の影響が続いていることも忘れてはならない。</a:t>
            </a:r>
            <a:endParaRPr lang="en-US" altLang="ja-JP" sz="1700" dirty="0">
              <a:latin typeface="Meiryo" panose="020B0604030504040204" pitchFamily="34" charset="-128"/>
              <a:ea typeface="Meiryo" panose="020B0604030504040204" pitchFamily="34" charset="-128"/>
            </a:endParaRPr>
          </a:p>
        </p:txBody>
      </p:sp>
      <p:sp>
        <p:nvSpPr>
          <p:cNvPr id="6" name="Rounded Rectangle 5">
            <a:extLst>
              <a:ext uri="{FF2B5EF4-FFF2-40B4-BE49-F238E27FC236}">
                <a16:creationId xmlns:a16="http://schemas.microsoft.com/office/drawing/2014/main" id="{C96AFE66-6B12-804F-B848-2B5673CBA3D2}"/>
              </a:ext>
            </a:extLst>
          </p:cNvPr>
          <p:cNvSpPr/>
          <p:nvPr/>
        </p:nvSpPr>
        <p:spPr>
          <a:xfrm>
            <a:off x="227086" y="4731123"/>
            <a:ext cx="11645063" cy="1987729"/>
          </a:xfrm>
          <a:prstGeom prst="round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
        <p:nvSpPr>
          <p:cNvPr id="7" name="Slide Number Placeholder 6">
            <a:extLst>
              <a:ext uri="{FF2B5EF4-FFF2-40B4-BE49-F238E27FC236}">
                <a16:creationId xmlns:a16="http://schemas.microsoft.com/office/drawing/2014/main" id="{D1139CB1-A71C-0F4D-B9E3-61F7E27CC0BD}"/>
              </a:ext>
            </a:extLst>
          </p:cNvPr>
          <p:cNvSpPr>
            <a:spLocks noGrp="1"/>
          </p:cNvSpPr>
          <p:nvPr>
            <p:ph type="sldNum" sz="quarter" idx="12"/>
          </p:nvPr>
        </p:nvSpPr>
        <p:spPr>
          <a:xfrm>
            <a:off x="9044609" y="6353727"/>
            <a:ext cx="2743200" cy="365125"/>
          </a:xfrm>
        </p:spPr>
        <p:txBody>
          <a:bodyPr/>
          <a:lstStyle/>
          <a:p>
            <a:fld id="{48D382CE-7111-4945-887B-652FA2418005}" type="slidenum">
              <a:rPr lang="en-US" smtClean="0"/>
              <a:t>9</a:t>
            </a:fld>
            <a:endParaRPr lang="en-US" dirty="0"/>
          </a:p>
        </p:txBody>
      </p:sp>
    </p:spTree>
    <p:extLst>
      <p:ext uri="{BB962C8B-B14F-4D97-AF65-F5344CB8AC3E}">
        <p14:creationId xmlns:p14="http://schemas.microsoft.com/office/powerpoint/2010/main" val="10565068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1052</Words>
  <Application>Microsoft Office PowerPoint</Application>
  <PresentationFormat>ワイド画面</PresentationFormat>
  <Paragraphs>104</Paragraphs>
  <Slides>10</Slides>
  <Notes>2</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10</vt:i4>
      </vt:variant>
    </vt:vector>
  </HeadingPairs>
  <TitlesOfParts>
    <vt:vector size="19" baseType="lpstr">
      <vt:lpstr>MS PGothic</vt:lpstr>
      <vt:lpstr>Meiryo</vt:lpstr>
      <vt:lpstr>Meiryo</vt:lpstr>
      <vt:lpstr>游ゴシック Light</vt:lpstr>
      <vt:lpstr>Arial</vt:lpstr>
      <vt:lpstr>Calibri</vt:lpstr>
      <vt:lpstr>Calibri Light</vt:lpstr>
      <vt:lpstr>Times New Roman</vt:lpstr>
      <vt:lpstr>Office Theme</vt:lpstr>
      <vt:lpstr>第 59 回社会福祉セミナー  社会福祉の申請主義を考える 2023年7月9日（日） 講座② 海外との比較で考える 「攻めの福祉」の可能性 カナダの事例から考える 二木泉   </vt:lpstr>
      <vt:lpstr>カナダの基本情報</vt:lpstr>
      <vt:lpstr>カナダの申請主義</vt:lpstr>
      <vt:lpstr>申請を支援する取り組み：情報提供</vt:lpstr>
      <vt:lpstr>申請を支援する取り組み：アウトリーチ</vt:lpstr>
      <vt:lpstr>申請を促すための取り組みの３つの例</vt:lpstr>
      <vt:lpstr>申請を促すための取り組み： 非営利民間団体の活用とSWの活躍</vt:lpstr>
      <vt:lpstr>申請を促すための取り組み： ハームリダクション・アプローチ</vt:lpstr>
      <vt:lpstr>申請を促すための取り組み： トラウマ・インフォームド・アプローチ</vt:lpstr>
      <vt:lpstr>ご質問ご感想はこちらにお願いします。https://izuminiki.mystrikingly.com/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 59 回社会福祉セミナー  社会福祉の申請主義を考える －「攻めの福祉」の可能性－ </dc:title>
  <dc:creator>Izumi Matsuzaki Niki</dc:creator>
  <cp:lastModifiedBy>横山 小春</cp:lastModifiedBy>
  <cp:revision>20</cp:revision>
  <cp:lastPrinted>2023-05-10T17:57:04Z</cp:lastPrinted>
  <dcterms:created xsi:type="dcterms:W3CDTF">2023-05-09T19:22:42Z</dcterms:created>
  <dcterms:modified xsi:type="dcterms:W3CDTF">2023-06-21T01:37:41Z</dcterms:modified>
</cp:coreProperties>
</file>